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40"/>
  </p:notesMasterIdLst>
  <p:sldIdLst>
    <p:sldId id="301" r:id="rId2"/>
    <p:sldId id="330" r:id="rId3"/>
    <p:sldId id="260" r:id="rId4"/>
    <p:sldId id="328" r:id="rId5"/>
    <p:sldId id="293" r:id="rId6"/>
    <p:sldId id="333" r:id="rId7"/>
    <p:sldId id="332" r:id="rId8"/>
    <p:sldId id="329" r:id="rId9"/>
    <p:sldId id="294" r:id="rId10"/>
    <p:sldId id="325" r:id="rId11"/>
    <p:sldId id="298" r:id="rId12"/>
    <p:sldId id="299" r:id="rId13"/>
    <p:sldId id="300" r:id="rId14"/>
    <p:sldId id="306" r:id="rId15"/>
    <p:sldId id="307" r:id="rId16"/>
    <p:sldId id="324" r:id="rId17"/>
    <p:sldId id="320" r:id="rId18"/>
    <p:sldId id="322" r:id="rId19"/>
    <p:sldId id="295" r:id="rId20"/>
    <p:sldId id="303" r:id="rId21"/>
    <p:sldId id="302" r:id="rId22"/>
    <p:sldId id="327" r:id="rId23"/>
    <p:sldId id="326" r:id="rId24"/>
    <p:sldId id="308" r:id="rId25"/>
    <p:sldId id="316" r:id="rId26"/>
    <p:sldId id="312" r:id="rId27"/>
    <p:sldId id="309" r:id="rId28"/>
    <p:sldId id="317" r:id="rId29"/>
    <p:sldId id="313" r:id="rId30"/>
    <p:sldId id="314" r:id="rId31"/>
    <p:sldId id="319" r:id="rId32"/>
    <p:sldId id="318" r:id="rId33"/>
    <p:sldId id="315" r:id="rId34"/>
    <p:sldId id="257" r:id="rId35"/>
    <p:sldId id="305" r:id="rId36"/>
    <p:sldId id="292" r:id="rId37"/>
    <p:sldId id="331" r:id="rId38"/>
    <p:sldId id="296" r:id="rId39"/>
  </p:sldIdLst>
  <p:sldSz cx="9144000" cy="5143500" type="screen16x9"/>
  <p:notesSz cx="6858000" cy="9144000"/>
  <p:embeddedFontLst>
    <p:embeddedFont>
      <p:font typeface="Bebas Neue" panose="020B0606020202050201" pitchFamily="34" charset="0"/>
      <p:regular r:id="rId41"/>
    </p:embeddedFont>
    <p:embeddedFont>
      <p:font typeface="Nunito Light" pitchFamily="2" charset="0"/>
      <p:regular r:id="rId42"/>
      <p:italic r:id="rId43"/>
    </p:embeddedFont>
    <p:embeddedFont>
      <p:font typeface="Playfair Display ExtraBold" panose="020B0604020202020204" charset="0"/>
      <p:bold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E71"/>
    <a:srgbClr val="F0F0F0"/>
    <a:srgbClr val="08306B"/>
    <a:srgbClr val="F1F1F3"/>
    <a:srgbClr val="6885DC"/>
    <a:srgbClr val="7F1FE0"/>
    <a:srgbClr val="818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D5F789-F7FF-4708-88E7-D03F1C3A4AAA}">
  <a:tblStyle styleId="{38D5F789-F7FF-4708-88E7-D03F1C3A4A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p:normalViewPr>
  <p:slideViewPr>
    <p:cSldViewPr>
      <p:cViewPr varScale="1">
        <p:scale>
          <a:sx n="210" d="100"/>
          <a:sy n="210" d="100"/>
        </p:scale>
        <p:origin x="348" y="1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12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526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289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41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345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021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16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12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291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093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300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448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789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28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45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085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874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879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901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262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754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904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484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976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056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503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312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038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05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248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30939" y="1536024"/>
            <a:ext cx="14634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05600" y="3855550"/>
            <a:ext cx="61617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207929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5083975" y="537575"/>
            <a:ext cx="3020100" cy="4064400"/>
          </a:xfrm>
          <a:prstGeom prst="rect">
            <a:avLst/>
          </a:prstGeom>
          <a:noFill/>
          <a:ln>
            <a:noFill/>
          </a:ln>
        </p:spPr>
      </p:sp>
      <p:sp>
        <p:nvSpPr>
          <p:cNvPr id="28" name="Google Shape;28;p7"/>
          <p:cNvSpPr txBox="1">
            <a:spLocks noGrp="1"/>
          </p:cNvSpPr>
          <p:nvPr>
            <p:ph type="title"/>
          </p:nvPr>
        </p:nvSpPr>
        <p:spPr>
          <a:xfrm>
            <a:off x="720000" y="445025"/>
            <a:ext cx="38520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7"/>
          <p:cNvSpPr txBox="1">
            <a:spLocks noGrp="1"/>
          </p:cNvSpPr>
          <p:nvPr>
            <p:ph type="subTitle" idx="1"/>
          </p:nvPr>
        </p:nvSpPr>
        <p:spPr>
          <a:xfrm>
            <a:off x="720000" y="1150025"/>
            <a:ext cx="3852000" cy="34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2277000" y="2571750"/>
            <a:ext cx="4590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 name="Google Shape;58;p15"/>
          <p:cNvSpPr txBox="1">
            <a:spLocks noGrp="1"/>
          </p:cNvSpPr>
          <p:nvPr>
            <p:ph type="subTitle" idx="1"/>
          </p:nvPr>
        </p:nvSpPr>
        <p:spPr>
          <a:xfrm>
            <a:off x="1444525" y="1687288"/>
            <a:ext cx="6255000" cy="83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8"/>
          <p:cNvSpPr txBox="1">
            <a:spLocks noGrp="1"/>
          </p:cNvSpPr>
          <p:nvPr>
            <p:ph type="body" idx="1"/>
          </p:nvPr>
        </p:nvSpPr>
        <p:spPr>
          <a:xfrm>
            <a:off x="720000" y="1017796"/>
            <a:ext cx="7704000" cy="381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298450" rtl="0">
              <a:lnSpc>
                <a:spcPct val="115000"/>
              </a:lnSpc>
              <a:spcBef>
                <a:spcPts val="1000"/>
              </a:spcBef>
              <a:spcAft>
                <a:spcPts val="0"/>
              </a:spcAft>
              <a:buSzPts val="1100"/>
              <a:buFont typeface="Nunito Light"/>
              <a:buChar char="○"/>
              <a:defRPr sz="1100">
                <a:solidFill>
                  <a:srgbClr val="434343"/>
                </a:solidFill>
              </a:defRPr>
            </a:lvl2pPr>
            <a:lvl3pPr marL="1371600" lvl="2" indent="-298450" rtl="0">
              <a:lnSpc>
                <a:spcPct val="115000"/>
              </a:lnSpc>
              <a:spcBef>
                <a:spcPts val="1600"/>
              </a:spcBef>
              <a:spcAft>
                <a:spcPts val="0"/>
              </a:spcAft>
              <a:buSzPts val="1100"/>
              <a:buFont typeface="Nunito Light"/>
              <a:buChar char="■"/>
              <a:defRPr sz="1100">
                <a:solidFill>
                  <a:srgbClr val="434343"/>
                </a:solidFill>
              </a:defRPr>
            </a:lvl3pPr>
            <a:lvl4pPr marL="1828800" lvl="3" indent="-298450" rtl="0">
              <a:lnSpc>
                <a:spcPct val="115000"/>
              </a:lnSpc>
              <a:spcBef>
                <a:spcPts val="1600"/>
              </a:spcBef>
              <a:spcAft>
                <a:spcPts val="0"/>
              </a:spcAft>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a:endParaRPr/>
          </a:p>
        </p:txBody>
      </p:sp>
    </p:spTree>
    <p:extLst>
      <p:ext uri="{BB962C8B-B14F-4D97-AF65-F5344CB8AC3E}">
        <p14:creationId xmlns:p14="http://schemas.microsoft.com/office/powerpoint/2010/main" val="627516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7" r:id="rId5"/>
    <p:sldLayoutId id="2147483658" r:id="rId6"/>
    <p:sldLayoutId id="2147483660" r:id="rId7"/>
    <p:sldLayoutId id="2147483661"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eg"/><Relationship Id="rId9" Type="http://schemas.openxmlformats.org/officeDocument/2006/relationships/image" Target="../media/image13.jpg"/><Relationship Id="rId1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22.jpe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hyperlink" Target="https://blog.roboflow.com/labelimg/" TargetMode="External"/><Relationship Id="rId13" Type="http://schemas.openxmlformats.org/officeDocument/2006/relationships/hyperlink" Target="https://www.kaggle.com/code/fanconic/yolov3-keras-image-object-detection" TargetMode="External"/><Relationship Id="rId3" Type="http://schemas.openxmlformats.org/officeDocument/2006/relationships/hyperlink" Target="https://lilianweng.github.io/posts/2017-10-29-object-recognition-part-1/" TargetMode="External"/><Relationship Id="rId7" Type="http://schemas.openxmlformats.org/officeDocument/2006/relationships/hyperlink" Target="https://github.com/heartexlabs/labelImg" TargetMode="External"/><Relationship Id="rId12" Type="http://schemas.openxmlformats.org/officeDocument/2006/relationships/hyperlink" Target="https://gilberttanner.com/blog/yolo-object-detection-with-keras-yolo3/" TargetMode="External"/><Relationship Id="rId2" Type="http://schemas.openxmlformats.org/officeDocument/2006/relationships/notesSlide" Target="../notesSlides/notesSlide20.xml"/><Relationship Id="rId16" Type="http://schemas.openxmlformats.org/officeDocument/2006/relationships/hyperlink" Target="https://github.com/thepbordin/YOLOv5-Streamlit-Deployment" TargetMode="External"/><Relationship Id="rId1" Type="http://schemas.openxmlformats.org/officeDocument/2006/relationships/slideLayout" Target="../slideLayouts/slideLayout10.xml"/><Relationship Id="rId6" Type="http://schemas.openxmlformats.org/officeDocument/2006/relationships/hyperlink" Target="https://pjreddie.com/media/files/papers/YOLOv3.pdf" TargetMode="External"/><Relationship Id="rId11" Type="http://schemas.openxmlformats.org/officeDocument/2006/relationships/hyperlink" Target="https://github.com/experiencor/keras-yolo3" TargetMode="External"/><Relationship Id="rId5" Type="http://schemas.openxmlformats.org/officeDocument/2006/relationships/hyperlink" Target="https://www.superannotate.com/blog/introduction-to-image-annotation" TargetMode="External"/><Relationship Id="rId15" Type="http://schemas.openxmlformats.org/officeDocument/2006/relationships/hyperlink" Target="https://www.analyticsvidhya.com/blog/2019/04/build-first-multi-label-image-classification-model-python/" TargetMode="External"/><Relationship Id="rId10" Type="http://schemas.openxmlformats.org/officeDocument/2006/relationships/hyperlink" Target="https://machinelearningmastery.com/how-to-perform-object-detection-with-yolov3-in-keras" TargetMode="External"/><Relationship Id="rId4" Type="http://schemas.openxmlformats.org/officeDocument/2006/relationships/hyperlink" Target="https://jonathan-hui.medium.com/map-mean-average-precision-for-object-detection-45c121a31173" TargetMode="External"/><Relationship Id="rId9" Type="http://schemas.openxmlformats.org/officeDocument/2006/relationships/hyperlink" Target="https://code.visualstudio.com/docs/languages/python" TargetMode="External"/><Relationship Id="rId14" Type="http://schemas.openxmlformats.org/officeDocument/2006/relationships/hyperlink" Target="https://cocodataset.org/#detection-2020"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www.researchgate.net/publication/353055292_MIDV-2020_A_Comprehensive_Benchmark_Dataset_for_Identity_Document_Analysis"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ultralytics.com/"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hyperlink" Target="https://pjreddie.com/media/files/papers/YOLOv3.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hyperlink" Target="https://github.com/ultralytics/yolov5"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ai.net/p/computer-vision/yolo-v5%E2%80%8A-%E2%80%8Aexplained-and-demystified"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hyperlink" Target="https://blog.roboflow.com/yolov5-improvements-and-evaluation/" TargetMode="External"/><Relationship Id="rId4" Type="http://schemas.openxmlformats.org/officeDocument/2006/relationships/hyperlink" Target="https://iq.opengenus.org/yolov5/"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unstats.un.org/unsd/demographic-social/products/dyb/dyb_202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ey.com/en_id/banking-capital-markets/riding-the-wave-of-indonesias-financial-services-growth" TargetMode="External"/><Relationship Id="rId5" Type="http://schemas.openxmlformats.org/officeDocument/2006/relationships/hyperlink" Target="https://www.weforum.org/agenda/2022/02/closing-southeast-asia-s-financial-inclusion-gap/" TargetMode="Externa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hyperlink" Target="https://www.v7labs.com/blog/yolo-object-detection#:~:text=a%20negative%20prediction.-,What%20is%20YOLO%3F,repurposed%20classifiers%20to%20perform%20detection."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v7labs.com/blog/yolo-object-detection#:~:text=a%20negative%20prediction.-,What%20is%20YOLO%3F,repurposed%20classifiers%20to%20perform%20detection."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hyperlink" Target="https://blog.paperspace.com/mean-average-precision/#:~:text=To%20evaluate%20object%20detection%20models,model%20is%20in%20its%20detections" TargetMode="External"/><Relationship Id="rId4" Type="http://schemas.openxmlformats.org/officeDocument/2006/relationships/hyperlink" Target="https://blog.roboflow.com/mean-average-precision/"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File:Green_tick_pointed.svg"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pixabay.com/en/red-mark-cross-crossed-wrong-40144/" TargetMode="Externa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en.wikipedia.org/wiki/File:Green_tick_pointed.sv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mas.gov.sg/development/fintech/technologies---digital-id-and-e-kyc" TargetMode="External"/><Relationship Id="rId5" Type="http://schemas.openxmlformats.org/officeDocument/2006/relationships/hyperlink" Target="https://www.ey.com/en_id/banking-capital-markets/riding-the-wave-of-indonesias-financial-services-growth" TargetMode="External"/><Relationship Id="rId4" Type="http://schemas.openxmlformats.org/officeDocument/2006/relationships/hyperlink" Target="https://www.weforum.org/agenda/2022/02/closing-southeast-asia-s-financial-inclusion-gap/"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pixabay.com/en/red-mark-cross-crossed-wrong-40144/" TargetMode="External"/><Relationship Id="rId3" Type="http://schemas.openxmlformats.org/officeDocument/2006/relationships/hyperlink" Target="https://www.straitstimes.com/singapore/how-to-take-perfect-passport-photos" TargetMode="External"/><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en.wikipedia.org/wiki/File:Green_tick_pointed.svg" TargetMode="External"/><Relationship Id="rId5" Type="http://schemas.openxmlformats.org/officeDocument/2006/relationships/image" Target="../media/image3.png"/><Relationship Id="rId4" Type="http://schemas.openxmlformats.org/officeDocument/2006/relationships/hyperlink" Target="https://www.ica.gov.sg/documents/passport/apply" TargetMode="Externa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hyperlink" Target="https://pixabay.com/en/red-mark-cross-crossed-wrong-40144/" TargetMode="External"/><Relationship Id="rId5" Type="http://schemas.openxmlformats.org/officeDocument/2006/relationships/image" Target="../media/image4.png"/><Relationship Id="rId4" Type="http://schemas.openxmlformats.org/officeDocument/2006/relationships/hyperlink" Target="https://en.wikipedia.org/wiki/File:Green_tick_pointed.sv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pixabay.com/en/red-mark-cross-crossed-wrong-40144/" TargetMode="External"/><Relationship Id="rId5" Type="http://schemas.openxmlformats.org/officeDocument/2006/relationships/image" Target="../media/image4.png"/><Relationship Id="rId4" Type="http://schemas.openxmlformats.org/officeDocument/2006/relationships/hyperlink" Target="https://en.wikipedia.org/wiki/File:Green_tick_pointed.sv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straitstimes.com/singapore/how-to-take-perfect-passport-photos"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hyperlink" Target="https://www.ica.gov.sg/documents/passport/appl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11" name="Google Shape;213;p25">
            <a:extLst>
              <a:ext uri="{FF2B5EF4-FFF2-40B4-BE49-F238E27FC236}">
                <a16:creationId xmlns:a16="http://schemas.microsoft.com/office/drawing/2014/main" id="{79A5962A-2041-4B95-74FD-4C8EA6E6B769}"/>
              </a:ext>
            </a:extLst>
          </p:cNvPr>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5"/>
          <p:cNvSpPr txBox="1">
            <a:spLocks noGrp="1"/>
          </p:cNvSpPr>
          <p:nvPr>
            <p:ph type="title"/>
          </p:nvPr>
        </p:nvSpPr>
        <p:spPr>
          <a:xfrm>
            <a:off x="705475" y="3098102"/>
            <a:ext cx="616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Identifying ID Submissions using Computer Vision</a:t>
            </a:r>
            <a:endParaRPr sz="3600" dirty="0"/>
          </a:p>
        </p:txBody>
      </p:sp>
      <p:sp>
        <p:nvSpPr>
          <p:cNvPr id="216" name="Google Shape;216;p25"/>
          <p:cNvSpPr txBox="1">
            <a:spLocks noGrp="1"/>
          </p:cNvSpPr>
          <p:nvPr>
            <p:ph type="subTitle" idx="1"/>
          </p:nvPr>
        </p:nvSpPr>
        <p:spPr>
          <a:xfrm>
            <a:off x="705599" y="4068958"/>
            <a:ext cx="7394793"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Improving the customer experience in applying for a new digital bank account</a:t>
            </a:r>
            <a:endParaRPr sz="1600" dirty="0"/>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6815;p51">
            <a:extLst>
              <a:ext uri="{FF2B5EF4-FFF2-40B4-BE49-F238E27FC236}">
                <a16:creationId xmlns:a16="http://schemas.microsoft.com/office/drawing/2014/main" id="{A553D482-C96D-E051-C176-10443351A553}"/>
              </a:ext>
            </a:extLst>
          </p:cNvPr>
          <p:cNvGrpSpPr>
            <a:grpSpLocks noChangeAspect="1"/>
          </p:cNvGrpSpPr>
          <p:nvPr/>
        </p:nvGrpSpPr>
        <p:grpSpPr>
          <a:xfrm>
            <a:off x="884282" y="1447636"/>
            <a:ext cx="720000" cy="720000"/>
            <a:chOff x="-44512325" y="3176075"/>
            <a:chExt cx="300900" cy="300900"/>
          </a:xfrm>
          <a:solidFill>
            <a:schemeClr val="bg1">
              <a:lumMod val="50000"/>
            </a:schemeClr>
          </a:solidFill>
        </p:grpSpPr>
        <p:sp>
          <p:nvSpPr>
            <p:cNvPr id="6" name="Google Shape;6816;p51">
              <a:extLst>
                <a:ext uri="{FF2B5EF4-FFF2-40B4-BE49-F238E27FC236}">
                  <a16:creationId xmlns:a16="http://schemas.microsoft.com/office/drawing/2014/main" id="{8B4BD37D-B9DD-744A-5E2B-5E2AF6D6A431}"/>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17;p51">
              <a:extLst>
                <a:ext uri="{FF2B5EF4-FFF2-40B4-BE49-F238E27FC236}">
                  <a16:creationId xmlns:a16="http://schemas.microsoft.com/office/drawing/2014/main" id="{372DC598-42CE-7983-2364-B26116A5E5DE}"/>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18;p51">
              <a:extLst>
                <a:ext uri="{FF2B5EF4-FFF2-40B4-BE49-F238E27FC236}">
                  <a16:creationId xmlns:a16="http://schemas.microsoft.com/office/drawing/2014/main" id="{B81CACB5-9BA0-5522-447F-AE4C91997A63}"/>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5308;p48">
            <a:extLst>
              <a:ext uri="{FF2B5EF4-FFF2-40B4-BE49-F238E27FC236}">
                <a16:creationId xmlns:a16="http://schemas.microsoft.com/office/drawing/2014/main" id="{F9A85B6A-3055-9572-B092-479DC8136179}"/>
              </a:ext>
            </a:extLst>
          </p:cNvPr>
          <p:cNvGrpSpPr>
            <a:grpSpLocks noChangeAspect="1"/>
          </p:cNvGrpSpPr>
          <p:nvPr/>
        </p:nvGrpSpPr>
        <p:grpSpPr>
          <a:xfrm>
            <a:off x="1244282" y="1918888"/>
            <a:ext cx="840047" cy="540000"/>
            <a:chOff x="-27721750" y="3598250"/>
            <a:chExt cx="297750" cy="191400"/>
          </a:xfrm>
          <a:solidFill>
            <a:schemeClr val="tx1"/>
          </a:solidFill>
        </p:grpSpPr>
        <p:sp>
          <p:nvSpPr>
            <p:cNvPr id="3" name="Google Shape;5309;p48">
              <a:extLst>
                <a:ext uri="{FF2B5EF4-FFF2-40B4-BE49-F238E27FC236}">
                  <a16:creationId xmlns:a16="http://schemas.microsoft.com/office/drawing/2014/main" id="{6EADCE06-7CEC-96A2-A159-DAF083AA0618}"/>
                </a:ext>
              </a:extLst>
            </p:cNvPr>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10;p48">
              <a:extLst>
                <a:ext uri="{FF2B5EF4-FFF2-40B4-BE49-F238E27FC236}">
                  <a16:creationId xmlns:a16="http://schemas.microsoft.com/office/drawing/2014/main" id="{99C1A1AF-B7E2-A4EC-E52F-8A10A3519016}"/>
                </a:ext>
              </a:extLst>
            </p:cNvPr>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63853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2" name="Google Shape;402;p29"/>
          <p:cNvGrpSpPr/>
          <p:nvPr/>
        </p:nvGrpSpPr>
        <p:grpSpPr>
          <a:xfrm rot="5400000">
            <a:off x="-1620688" y="2084515"/>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rot="10800000">
            <a:off x="-990441" y="2714804"/>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7979339"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60;p26">
            <a:extLst>
              <a:ext uri="{FF2B5EF4-FFF2-40B4-BE49-F238E27FC236}">
                <a16:creationId xmlns:a16="http://schemas.microsoft.com/office/drawing/2014/main" id="{AD3789F5-55D1-9F61-FB54-DD6BC886B6D2}"/>
              </a:ext>
            </a:extLst>
          </p:cNvPr>
          <p:cNvSpPr txBox="1">
            <a:spLocks/>
          </p:cNvSpPr>
          <p:nvPr/>
        </p:nvSpPr>
        <p:spPr>
          <a:xfrm>
            <a:off x="720000" y="282574"/>
            <a:ext cx="6660312" cy="7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0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SG" sz="3200" dirty="0"/>
              <a:t>Dataset – 1,000 Photos</a:t>
            </a:r>
          </a:p>
        </p:txBody>
      </p:sp>
      <p:graphicFrame>
        <p:nvGraphicFramePr>
          <p:cNvPr id="2" name="Table 2">
            <a:extLst>
              <a:ext uri="{FF2B5EF4-FFF2-40B4-BE49-F238E27FC236}">
                <a16:creationId xmlns:a16="http://schemas.microsoft.com/office/drawing/2014/main" id="{D1B1E641-B5C8-F669-F6DE-490EC3DB18BC}"/>
              </a:ext>
            </a:extLst>
          </p:cNvPr>
          <p:cNvGraphicFramePr>
            <a:graphicFrameLocks noGrp="1"/>
          </p:cNvGraphicFramePr>
          <p:nvPr>
            <p:extLst>
              <p:ext uri="{D42A27DB-BD31-4B8C-83A1-F6EECF244321}">
                <p14:modId xmlns:p14="http://schemas.microsoft.com/office/powerpoint/2010/main" val="4099646228"/>
              </p:ext>
            </p:extLst>
          </p:nvPr>
        </p:nvGraphicFramePr>
        <p:xfrm>
          <a:off x="1331640" y="1097270"/>
          <a:ext cx="6840000" cy="2194560"/>
        </p:xfrm>
        <a:graphic>
          <a:graphicData uri="http://schemas.openxmlformats.org/drawingml/2006/table">
            <a:tbl>
              <a:tblPr firstRow="1" bandRow="1">
                <a:tableStyleId>{38D5F789-F7FF-4708-88E7-D03F1C3A4AAA}</a:tableStyleId>
              </a:tblPr>
              <a:tblGrid>
                <a:gridCol w="1008000">
                  <a:extLst>
                    <a:ext uri="{9D8B030D-6E8A-4147-A177-3AD203B41FA5}">
                      <a16:colId xmlns:a16="http://schemas.microsoft.com/office/drawing/2014/main" val="1956035100"/>
                    </a:ext>
                  </a:extLst>
                </a:gridCol>
                <a:gridCol w="1944000">
                  <a:extLst>
                    <a:ext uri="{9D8B030D-6E8A-4147-A177-3AD203B41FA5}">
                      <a16:colId xmlns:a16="http://schemas.microsoft.com/office/drawing/2014/main" val="688566320"/>
                    </a:ext>
                  </a:extLst>
                </a:gridCol>
                <a:gridCol w="1944000">
                  <a:extLst>
                    <a:ext uri="{9D8B030D-6E8A-4147-A177-3AD203B41FA5}">
                      <a16:colId xmlns:a16="http://schemas.microsoft.com/office/drawing/2014/main" val="2288062347"/>
                    </a:ext>
                  </a:extLst>
                </a:gridCol>
                <a:gridCol w="1944000">
                  <a:extLst>
                    <a:ext uri="{9D8B030D-6E8A-4147-A177-3AD203B41FA5}">
                      <a16:colId xmlns:a16="http://schemas.microsoft.com/office/drawing/2014/main" val="3732775717"/>
                    </a:ext>
                  </a:extLst>
                </a:gridCol>
              </a:tblGrid>
              <a:tr h="370840">
                <a:tc>
                  <a:txBody>
                    <a:bodyPr/>
                    <a:lstStyle/>
                    <a:p>
                      <a:endParaRPr lang="en-SG" dirty="0"/>
                    </a:p>
                  </a:txBody>
                  <a:tcPr>
                    <a:solidFill>
                      <a:schemeClr val="bg2"/>
                    </a:solidFill>
                  </a:tcPr>
                </a:tc>
                <a:tc>
                  <a:txBody>
                    <a:bodyPr/>
                    <a:lstStyle/>
                    <a:p>
                      <a:r>
                        <a:rPr lang="en-GB" b="1" dirty="0"/>
                        <a:t>Train</a:t>
                      </a:r>
                      <a:br>
                        <a:rPr lang="en-GB" dirty="0"/>
                      </a:br>
                      <a:r>
                        <a:rPr lang="en-GB" dirty="0"/>
                        <a:t>600 photos</a:t>
                      </a:r>
                      <a:endParaRPr lang="en-SG" dirty="0"/>
                    </a:p>
                  </a:txBody>
                  <a:tcPr>
                    <a:solidFill>
                      <a:schemeClr val="bg2"/>
                    </a:solidFill>
                  </a:tcPr>
                </a:tc>
                <a:tc>
                  <a:txBody>
                    <a:bodyPr/>
                    <a:lstStyle/>
                    <a:p>
                      <a:r>
                        <a:rPr lang="en-GB" b="1" dirty="0"/>
                        <a:t>Validation</a:t>
                      </a:r>
                    </a:p>
                    <a:p>
                      <a:r>
                        <a:rPr lang="en-GB" dirty="0"/>
                        <a:t>200 photos</a:t>
                      </a:r>
                      <a:endParaRPr lang="en-SG" dirty="0"/>
                    </a:p>
                  </a:txBody>
                  <a:tcPr>
                    <a:solidFill>
                      <a:schemeClr val="bg2"/>
                    </a:solidFill>
                  </a:tcPr>
                </a:tc>
                <a:tc>
                  <a:txBody>
                    <a:bodyPr/>
                    <a:lstStyle/>
                    <a:p>
                      <a:r>
                        <a:rPr lang="en-GB" b="1" dirty="0"/>
                        <a:t>Test</a:t>
                      </a:r>
                    </a:p>
                    <a:p>
                      <a:r>
                        <a:rPr lang="en-GB" dirty="0"/>
                        <a:t>200 photos</a:t>
                      </a:r>
                      <a:endParaRPr lang="en-SG" dirty="0"/>
                    </a:p>
                  </a:txBody>
                  <a:tcPr>
                    <a:solidFill>
                      <a:schemeClr val="bg2"/>
                    </a:solidFill>
                  </a:tcPr>
                </a:tc>
                <a:extLst>
                  <a:ext uri="{0D108BD9-81ED-4DB2-BD59-A6C34878D82A}">
                    <a16:rowId xmlns:a16="http://schemas.microsoft.com/office/drawing/2014/main" val="427490676"/>
                  </a:ext>
                </a:extLst>
              </a:tr>
              <a:tr h="370840">
                <a:tc>
                  <a:txBody>
                    <a:bodyPr/>
                    <a:lstStyle/>
                    <a:p>
                      <a:r>
                        <a:rPr lang="en-GB" dirty="0"/>
                        <a:t>ID cards</a:t>
                      </a:r>
                      <a:endParaRPr lang="en-SG" dirty="0"/>
                    </a:p>
                  </a:txBody>
                  <a:tcPr/>
                </a:tc>
                <a:tc>
                  <a:txBody>
                    <a:bodyPr/>
                    <a:lstStyle/>
                    <a:p>
                      <a:r>
                        <a:rPr lang="en-GB" dirty="0"/>
                        <a:t>300 from </a:t>
                      </a:r>
                      <a:r>
                        <a:rPr lang="en-SG" sz="1400" b="0" i="0" u="none" strike="noStrike" cap="none" dirty="0">
                          <a:solidFill>
                            <a:srgbClr val="000000"/>
                          </a:solidFill>
                          <a:effectLst/>
                          <a:latin typeface="Arial"/>
                          <a:ea typeface="Arial"/>
                          <a:cs typeface="Arial"/>
                          <a:sym typeface="Arial"/>
                        </a:rPr>
                        <a:t>Slovakia, Spain, Finland (100 each)</a:t>
                      </a:r>
                    </a:p>
                    <a:p>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100 from</a:t>
                      </a:r>
                      <a:r>
                        <a:rPr lang="en-SG" dirty="0"/>
                        <a:t> Estonia</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100 from</a:t>
                      </a:r>
                      <a:r>
                        <a:rPr lang="en-SG" dirty="0"/>
                        <a:t> Albania</a:t>
                      </a:r>
                      <a:endParaRPr lang="en-GB" dirty="0"/>
                    </a:p>
                  </a:txBody>
                  <a:tcPr/>
                </a:tc>
                <a:extLst>
                  <a:ext uri="{0D108BD9-81ED-4DB2-BD59-A6C34878D82A}">
                    <a16:rowId xmlns:a16="http://schemas.microsoft.com/office/drawing/2014/main" val="2601963616"/>
                  </a:ext>
                </a:extLst>
              </a:tr>
              <a:tr h="370840">
                <a:tc>
                  <a:txBody>
                    <a:bodyPr/>
                    <a:lstStyle/>
                    <a:p>
                      <a:r>
                        <a:rPr lang="en-GB" dirty="0"/>
                        <a:t>Passports</a:t>
                      </a:r>
                      <a:endParaRPr lang="en-SG" dirty="0"/>
                    </a:p>
                  </a:txBody>
                  <a:tcPr/>
                </a:tc>
                <a:tc>
                  <a:txBody>
                    <a:bodyPr/>
                    <a:lstStyle/>
                    <a:p>
                      <a:r>
                        <a:rPr lang="en-GB" dirty="0"/>
                        <a:t>300 from Latvia, Russia, Greece </a:t>
                      </a:r>
                      <a:r>
                        <a:rPr lang="en-SG" sz="1400" b="0" i="0" u="none" strike="noStrike" cap="none" dirty="0">
                          <a:solidFill>
                            <a:srgbClr val="000000"/>
                          </a:solidFill>
                          <a:effectLst/>
                          <a:latin typeface="Arial"/>
                          <a:ea typeface="Arial"/>
                          <a:cs typeface="Arial"/>
                          <a:sym typeface="Arial"/>
                        </a:rPr>
                        <a:t>(100 each)</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100 from</a:t>
                      </a:r>
                      <a:r>
                        <a:rPr lang="en-SG" dirty="0"/>
                        <a:t> Serbia</a:t>
                      </a:r>
                      <a:endParaRPr lang="en-GB" dirty="0"/>
                    </a:p>
                    <a:p>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100 from</a:t>
                      </a:r>
                      <a:r>
                        <a:rPr lang="en-SG" dirty="0"/>
                        <a:t> </a:t>
                      </a:r>
                      <a:r>
                        <a:rPr lang="en-SG" sz="1400" b="0" i="0" u="none" strike="noStrike" cap="none" dirty="0">
                          <a:solidFill>
                            <a:srgbClr val="000000"/>
                          </a:solidFill>
                          <a:effectLst/>
                          <a:latin typeface="Arial"/>
                          <a:ea typeface="Arial"/>
                          <a:cs typeface="Arial"/>
                          <a:sym typeface="Arial"/>
                        </a:rPr>
                        <a:t>Azerbaijan</a:t>
                      </a:r>
                    </a:p>
                  </a:txBody>
                  <a:tcPr/>
                </a:tc>
                <a:extLst>
                  <a:ext uri="{0D108BD9-81ED-4DB2-BD59-A6C34878D82A}">
                    <a16:rowId xmlns:a16="http://schemas.microsoft.com/office/drawing/2014/main" val="192008585"/>
                  </a:ext>
                </a:extLst>
              </a:tr>
            </a:tbl>
          </a:graphicData>
        </a:graphic>
      </p:graphicFrame>
      <p:sp>
        <p:nvSpPr>
          <p:cNvPr id="9" name="TextBox 8">
            <a:extLst>
              <a:ext uri="{FF2B5EF4-FFF2-40B4-BE49-F238E27FC236}">
                <a16:creationId xmlns:a16="http://schemas.microsoft.com/office/drawing/2014/main" id="{DB338243-C3E9-62F8-986B-D920CE2FBAF9}"/>
              </a:ext>
            </a:extLst>
          </p:cNvPr>
          <p:cNvSpPr txBox="1"/>
          <p:nvPr/>
        </p:nvSpPr>
        <p:spPr>
          <a:xfrm>
            <a:off x="1331640" y="3435846"/>
            <a:ext cx="6840000" cy="1323439"/>
          </a:xfrm>
          <a:prstGeom prst="rect">
            <a:avLst/>
          </a:prstGeom>
          <a:noFill/>
        </p:spPr>
        <p:txBody>
          <a:bodyPr wrap="square" rtlCol="0">
            <a:spAutoFit/>
          </a:bodyPr>
          <a:lstStyle/>
          <a:p>
            <a:pPr marL="285750" indent="-285750">
              <a:spcBef>
                <a:spcPts val="600"/>
              </a:spcBef>
              <a:buFont typeface="Wingdings" panose="05000000000000000000" pitchFamily="2" charset="2"/>
              <a:buChar char="§"/>
            </a:pPr>
            <a:r>
              <a:rPr lang="en-GB" b="1" dirty="0"/>
              <a:t>Mock ID documents:</a:t>
            </a:r>
            <a:r>
              <a:rPr lang="en-GB" dirty="0"/>
              <a:t> European and North-West Asian, each with unique text fields and artificially generated faces</a:t>
            </a:r>
          </a:p>
          <a:p>
            <a:pPr marL="285750" indent="-285750">
              <a:spcBef>
                <a:spcPts val="600"/>
              </a:spcBef>
              <a:buFont typeface="Wingdings" panose="05000000000000000000" pitchFamily="2" charset="2"/>
              <a:buChar char="§"/>
            </a:pPr>
            <a:r>
              <a:rPr lang="en-GB" b="1" dirty="0"/>
              <a:t>Separated nationalities: </a:t>
            </a:r>
            <a:r>
              <a:rPr lang="en-GB" dirty="0"/>
              <a:t>Train, validation &amp; test datasets each have unique nationalities to prevent data leakages</a:t>
            </a:r>
          </a:p>
          <a:p>
            <a:pPr marL="285750" indent="-285750">
              <a:spcBef>
                <a:spcPts val="600"/>
              </a:spcBef>
              <a:buFont typeface="Wingdings" panose="05000000000000000000" pitchFamily="2" charset="2"/>
              <a:buChar char="§"/>
            </a:pPr>
            <a:r>
              <a:rPr lang="en-GB" dirty="0"/>
              <a:t>More details in </a:t>
            </a:r>
            <a:r>
              <a:rPr lang="en-GB" dirty="0">
                <a:hlinkClick r:id="rId3" action="ppaction://hlinksldjump"/>
              </a:rPr>
              <a:t>Annex</a:t>
            </a:r>
            <a:endParaRPr lang="en-SG" dirty="0"/>
          </a:p>
        </p:txBody>
      </p:sp>
    </p:spTree>
    <p:extLst>
      <p:ext uri="{BB962C8B-B14F-4D97-AF65-F5344CB8AC3E}">
        <p14:creationId xmlns:p14="http://schemas.microsoft.com/office/powerpoint/2010/main" val="3233107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2" name="Google Shape;402;p29"/>
          <p:cNvGrpSpPr/>
          <p:nvPr/>
        </p:nvGrpSpPr>
        <p:grpSpPr>
          <a:xfrm rot="-5400000">
            <a:off x="7053942" y="-1380678"/>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29"/>
          <p:cNvGrpSpPr/>
          <p:nvPr/>
        </p:nvGrpSpPr>
        <p:grpSpPr>
          <a:xfrm rot="5400000">
            <a:off x="88763"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60;p26">
            <a:extLst>
              <a:ext uri="{FF2B5EF4-FFF2-40B4-BE49-F238E27FC236}">
                <a16:creationId xmlns:a16="http://schemas.microsoft.com/office/drawing/2014/main" id="{AD3789F5-55D1-9F61-FB54-DD6BC886B6D2}"/>
              </a:ext>
            </a:extLst>
          </p:cNvPr>
          <p:cNvSpPr txBox="1">
            <a:spLocks/>
          </p:cNvSpPr>
          <p:nvPr/>
        </p:nvSpPr>
        <p:spPr>
          <a:xfrm>
            <a:off x="720000" y="282574"/>
            <a:ext cx="6660312" cy="7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0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SG" sz="3200" dirty="0"/>
              <a:t>Dataset – Illustration (1)</a:t>
            </a:r>
          </a:p>
        </p:txBody>
      </p:sp>
      <p:pic>
        <p:nvPicPr>
          <p:cNvPr id="9" name="Picture 8">
            <a:extLst>
              <a:ext uri="{FF2B5EF4-FFF2-40B4-BE49-F238E27FC236}">
                <a16:creationId xmlns:a16="http://schemas.microsoft.com/office/drawing/2014/main" id="{B66276BB-61B0-459F-CCD8-C90019BCC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169" y="1239782"/>
            <a:ext cx="911250" cy="1620000"/>
          </a:xfrm>
          <a:prstGeom prst="rect">
            <a:avLst/>
          </a:prstGeom>
        </p:spPr>
      </p:pic>
      <p:pic>
        <p:nvPicPr>
          <p:cNvPr id="10" name="Picture 9">
            <a:extLst>
              <a:ext uri="{FF2B5EF4-FFF2-40B4-BE49-F238E27FC236}">
                <a16:creationId xmlns:a16="http://schemas.microsoft.com/office/drawing/2014/main" id="{82D2329E-A16A-FC2F-8619-4D7972793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8211" y="2895966"/>
            <a:ext cx="911250" cy="1620000"/>
          </a:xfrm>
          <a:prstGeom prst="rect">
            <a:avLst/>
          </a:prstGeom>
        </p:spPr>
      </p:pic>
      <p:pic>
        <p:nvPicPr>
          <p:cNvPr id="11" name="Picture 10">
            <a:extLst>
              <a:ext uri="{FF2B5EF4-FFF2-40B4-BE49-F238E27FC236}">
                <a16:creationId xmlns:a16="http://schemas.microsoft.com/office/drawing/2014/main" id="{31C41D56-C319-1F63-4C81-92C1ED8A7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03836" y="1594157"/>
            <a:ext cx="1620000" cy="911250"/>
          </a:xfrm>
          <a:prstGeom prst="rect">
            <a:avLst/>
          </a:prstGeom>
        </p:spPr>
      </p:pic>
      <p:pic>
        <p:nvPicPr>
          <p:cNvPr id="12" name="Picture 11">
            <a:extLst>
              <a:ext uri="{FF2B5EF4-FFF2-40B4-BE49-F238E27FC236}">
                <a16:creationId xmlns:a16="http://schemas.microsoft.com/office/drawing/2014/main" id="{A44DA2C7-C072-890F-AE65-95815DA875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169" y="2895966"/>
            <a:ext cx="911250" cy="1620000"/>
          </a:xfrm>
          <a:prstGeom prst="rect">
            <a:avLst/>
          </a:prstGeom>
        </p:spPr>
      </p:pic>
      <p:pic>
        <p:nvPicPr>
          <p:cNvPr id="13" name="Picture 12">
            <a:extLst>
              <a:ext uri="{FF2B5EF4-FFF2-40B4-BE49-F238E27FC236}">
                <a16:creationId xmlns:a16="http://schemas.microsoft.com/office/drawing/2014/main" id="{D1EE062D-E286-7D6D-FAF1-C4CF085A20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4475" y="1239782"/>
            <a:ext cx="911250" cy="1620000"/>
          </a:xfrm>
          <a:prstGeom prst="rect">
            <a:avLst/>
          </a:prstGeom>
        </p:spPr>
      </p:pic>
      <p:pic>
        <p:nvPicPr>
          <p:cNvPr id="14" name="Picture 13">
            <a:extLst>
              <a:ext uri="{FF2B5EF4-FFF2-40B4-BE49-F238E27FC236}">
                <a16:creationId xmlns:a16="http://schemas.microsoft.com/office/drawing/2014/main" id="{D15FA84A-5C45-F883-A944-A4E196DD25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5433" y="1239782"/>
            <a:ext cx="911250" cy="1620000"/>
          </a:xfrm>
          <a:prstGeom prst="rect">
            <a:avLst/>
          </a:prstGeom>
        </p:spPr>
      </p:pic>
      <p:pic>
        <p:nvPicPr>
          <p:cNvPr id="15" name="Picture 14">
            <a:extLst>
              <a:ext uri="{FF2B5EF4-FFF2-40B4-BE49-F238E27FC236}">
                <a16:creationId xmlns:a16="http://schemas.microsoft.com/office/drawing/2014/main" id="{9519F598-2C25-0171-79A2-A80B3D42A9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5480100" y="3250341"/>
            <a:ext cx="1620000" cy="911250"/>
          </a:xfrm>
          <a:prstGeom prst="rect">
            <a:avLst/>
          </a:prstGeom>
        </p:spPr>
      </p:pic>
      <p:pic>
        <p:nvPicPr>
          <p:cNvPr id="16" name="Picture 15">
            <a:extLst>
              <a:ext uri="{FF2B5EF4-FFF2-40B4-BE49-F238E27FC236}">
                <a16:creationId xmlns:a16="http://schemas.microsoft.com/office/drawing/2014/main" id="{8382F8D9-5F91-CD03-0811-DD5E3D8EAE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441058" y="3250341"/>
            <a:ext cx="1620000" cy="911250"/>
          </a:xfrm>
          <a:prstGeom prst="rect">
            <a:avLst/>
          </a:prstGeom>
        </p:spPr>
      </p:pic>
      <p:sp>
        <p:nvSpPr>
          <p:cNvPr id="18" name="Rectangle 17">
            <a:extLst>
              <a:ext uri="{FF2B5EF4-FFF2-40B4-BE49-F238E27FC236}">
                <a16:creationId xmlns:a16="http://schemas.microsoft.com/office/drawing/2014/main" id="{154C22B7-74F4-32F5-85DE-ADFF2DF660B4}"/>
              </a:ext>
            </a:extLst>
          </p:cNvPr>
          <p:cNvSpPr/>
          <p:nvPr/>
        </p:nvSpPr>
        <p:spPr>
          <a:xfrm>
            <a:off x="3386203" y="1059582"/>
            <a:ext cx="2016224" cy="352660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97509748-24B4-F337-303E-6EC17B765111}"/>
              </a:ext>
            </a:extLst>
          </p:cNvPr>
          <p:cNvSpPr/>
          <p:nvPr/>
        </p:nvSpPr>
        <p:spPr>
          <a:xfrm>
            <a:off x="3458211" y="958120"/>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Different background</a:t>
            </a:r>
            <a:endParaRPr lang="en-SG" sz="1100" b="1" dirty="0">
              <a:solidFill>
                <a:schemeClr val="tx1"/>
              </a:solidFill>
            </a:endParaRPr>
          </a:p>
        </p:txBody>
      </p:sp>
      <p:sp>
        <p:nvSpPr>
          <p:cNvPr id="19" name="Rectangle 18">
            <a:extLst>
              <a:ext uri="{FF2B5EF4-FFF2-40B4-BE49-F238E27FC236}">
                <a16:creationId xmlns:a16="http://schemas.microsoft.com/office/drawing/2014/main" id="{3F83ECAD-5B7C-FC6E-D1AF-D7EE02EE5D00}"/>
              </a:ext>
            </a:extLst>
          </p:cNvPr>
          <p:cNvSpPr/>
          <p:nvPr/>
        </p:nvSpPr>
        <p:spPr>
          <a:xfrm>
            <a:off x="5796136" y="1066116"/>
            <a:ext cx="2016224" cy="352660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EF6E6139-A8E9-6FDF-CAE9-E5758128F550}"/>
              </a:ext>
            </a:extLst>
          </p:cNvPr>
          <p:cNvSpPr/>
          <p:nvPr/>
        </p:nvSpPr>
        <p:spPr>
          <a:xfrm>
            <a:off x="5834475" y="987606"/>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Different brightness</a:t>
            </a:r>
            <a:endParaRPr lang="en-SG" sz="1100" b="1" dirty="0">
              <a:solidFill>
                <a:schemeClr val="tx1"/>
              </a:solidFill>
            </a:endParaRPr>
          </a:p>
        </p:txBody>
      </p:sp>
      <p:sp>
        <p:nvSpPr>
          <p:cNvPr id="22" name="Rectangle 21">
            <a:extLst>
              <a:ext uri="{FF2B5EF4-FFF2-40B4-BE49-F238E27FC236}">
                <a16:creationId xmlns:a16="http://schemas.microsoft.com/office/drawing/2014/main" id="{71C7C91A-9A09-5122-868A-D64FFF761386}"/>
              </a:ext>
            </a:extLst>
          </p:cNvPr>
          <p:cNvSpPr/>
          <p:nvPr/>
        </p:nvSpPr>
        <p:spPr>
          <a:xfrm>
            <a:off x="971600" y="1061368"/>
            <a:ext cx="2016224" cy="352660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F0149EB4-A7BD-CCB2-9A29-4159AEFDB6DB}"/>
              </a:ext>
            </a:extLst>
          </p:cNvPr>
          <p:cNvSpPr/>
          <p:nvPr/>
        </p:nvSpPr>
        <p:spPr>
          <a:xfrm>
            <a:off x="1043608" y="959906"/>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Normal</a:t>
            </a:r>
            <a:endParaRPr lang="en-SG" sz="1100" b="1" dirty="0">
              <a:solidFill>
                <a:schemeClr val="tx1"/>
              </a:solidFill>
            </a:endParaRPr>
          </a:p>
        </p:txBody>
      </p:sp>
      <p:pic>
        <p:nvPicPr>
          <p:cNvPr id="25" name="Picture 24">
            <a:extLst>
              <a:ext uri="{FF2B5EF4-FFF2-40B4-BE49-F238E27FC236}">
                <a16:creationId xmlns:a16="http://schemas.microsoft.com/office/drawing/2014/main" id="{59D33670-C24D-95C1-BBB2-1D85CED60D1F}"/>
              </a:ext>
            </a:extLst>
          </p:cNvPr>
          <p:cNvPicPr>
            <a:picLocks noChangeAspect="1"/>
          </p:cNvPicPr>
          <p:nvPr/>
        </p:nvPicPr>
        <p:blipFill>
          <a:blip r:embed="rId11"/>
          <a:stretch>
            <a:fillRect/>
          </a:stretch>
        </p:blipFill>
        <p:spPr>
          <a:xfrm rot="5400000">
            <a:off x="689233" y="1594157"/>
            <a:ext cx="1620000" cy="911250"/>
          </a:xfrm>
          <a:prstGeom prst="rect">
            <a:avLst/>
          </a:prstGeom>
        </p:spPr>
      </p:pic>
      <p:pic>
        <p:nvPicPr>
          <p:cNvPr id="27" name="Picture 26">
            <a:extLst>
              <a:ext uri="{FF2B5EF4-FFF2-40B4-BE49-F238E27FC236}">
                <a16:creationId xmlns:a16="http://schemas.microsoft.com/office/drawing/2014/main" id="{C4D454D7-FA2B-FE2C-3F9F-BA31BEF5805F}"/>
              </a:ext>
            </a:extLst>
          </p:cNvPr>
          <p:cNvPicPr>
            <a:picLocks noChangeAspect="1"/>
          </p:cNvPicPr>
          <p:nvPr/>
        </p:nvPicPr>
        <p:blipFill>
          <a:blip r:embed="rId12"/>
          <a:stretch>
            <a:fillRect/>
          </a:stretch>
        </p:blipFill>
        <p:spPr>
          <a:xfrm>
            <a:off x="2004566" y="1239782"/>
            <a:ext cx="911250" cy="1620000"/>
          </a:xfrm>
          <a:prstGeom prst="rect">
            <a:avLst/>
          </a:prstGeom>
        </p:spPr>
      </p:pic>
      <p:pic>
        <p:nvPicPr>
          <p:cNvPr id="29" name="Picture 28">
            <a:extLst>
              <a:ext uri="{FF2B5EF4-FFF2-40B4-BE49-F238E27FC236}">
                <a16:creationId xmlns:a16="http://schemas.microsoft.com/office/drawing/2014/main" id="{1A1D18AC-9FAD-DAD7-2699-98FE54258A9A}"/>
              </a:ext>
            </a:extLst>
          </p:cNvPr>
          <p:cNvPicPr>
            <a:picLocks noChangeAspect="1"/>
          </p:cNvPicPr>
          <p:nvPr/>
        </p:nvPicPr>
        <p:blipFill>
          <a:blip r:embed="rId13"/>
          <a:stretch>
            <a:fillRect/>
          </a:stretch>
        </p:blipFill>
        <p:spPr>
          <a:xfrm>
            <a:off x="1044406" y="2895966"/>
            <a:ext cx="911250" cy="1620000"/>
          </a:xfrm>
          <a:prstGeom prst="rect">
            <a:avLst/>
          </a:prstGeom>
        </p:spPr>
      </p:pic>
      <p:pic>
        <p:nvPicPr>
          <p:cNvPr id="31" name="Picture 30">
            <a:extLst>
              <a:ext uri="{FF2B5EF4-FFF2-40B4-BE49-F238E27FC236}">
                <a16:creationId xmlns:a16="http://schemas.microsoft.com/office/drawing/2014/main" id="{57ED5FB7-2939-74AC-928A-43E35AC5058A}"/>
              </a:ext>
            </a:extLst>
          </p:cNvPr>
          <p:cNvPicPr>
            <a:picLocks noChangeAspect="1"/>
          </p:cNvPicPr>
          <p:nvPr/>
        </p:nvPicPr>
        <p:blipFill>
          <a:blip r:embed="rId14"/>
          <a:stretch>
            <a:fillRect/>
          </a:stretch>
        </p:blipFill>
        <p:spPr>
          <a:xfrm rot="5400000">
            <a:off x="1645784" y="3254087"/>
            <a:ext cx="1620000" cy="911250"/>
          </a:xfrm>
          <a:prstGeom prst="rect">
            <a:avLst/>
          </a:prstGeom>
        </p:spPr>
      </p:pic>
    </p:spTree>
    <p:extLst>
      <p:ext uri="{BB962C8B-B14F-4D97-AF65-F5344CB8AC3E}">
        <p14:creationId xmlns:p14="http://schemas.microsoft.com/office/powerpoint/2010/main" val="72562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2" name="Google Shape;402;p29"/>
          <p:cNvGrpSpPr/>
          <p:nvPr/>
        </p:nvGrpSpPr>
        <p:grpSpPr>
          <a:xfrm rot="5400000">
            <a:off x="-1620688" y="2084515"/>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rot="10800000">
            <a:off x="-990441" y="2714804"/>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7979339"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60;p26">
            <a:extLst>
              <a:ext uri="{FF2B5EF4-FFF2-40B4-BE49-F238E27FC236}">
                <a16:creationId xmlns:a16="http://schemas.microsoft.com/office/drawing/2014/main" id="{AD3789F5-55D1-9F61-FB54-DD6BC886B6D2}"/>
              </a:ext>
            </a:extLst>
          </p:cNvPr>
          <p:cNvSpPr txBox="1">
            <a:spLocks/>
          </p:cNvSpPr>
          <p:nvPr/>
        </p:nvSpPr>
        <p:spPr>
          <a:xfrm>
            <a:off x="720000" y="282574"/>
            <a:ext cx="6660312" cy="7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0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SG" sz="3200" dirty="0"/>
              <a:t>Dataset – Illustration (2)</a:t>
            </a:r>
          </a:p>
        </p:txBody>
      </p:sp>
      <p:pic>
        <p:nvPicPr>
          <p:cNvPr id="8" name="Picture 7">
            <a:extLst>
              <a:ext uri="{FF2B5EF4-FFF2-40B4-BE49-F238E27FC236}">
                <a16:creationId xmlns:a16="http://schemas.microsoft.com/office/drawing/2014/main" id="{8A3B61C9-C0E7-A4C0-34AB-291A04308AB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51720" y="1064339"/>
            <a:ext cx="2025000" cy="3600000"/>
          </a:xfrm>
          <a:prstGeom prst="rect">
            <a:avLst/>
          </a:prstGeom>
        </p:spPr>
      </p:pic>
      <p:pic>
        <p:nvPicPr>
          <p:cNvPr id="17" name="Picture 16">
            <a:extLst>
              <a:ext uri="{FF2B5EF4-FFF2-40B4-BE49-F238E27FC236}">
                <a16:creationId xmlns:a16="http://schemas.microsoft.com/office/drawing/2014/main" id="{B14C9601-A8A9-6995-9D62-A0C74F6C8C0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9288" y="1064339"/>
            <a:ext cx="2025000" cy="3600000"/>
          </a:xfrm>
          <a:prstGeom prst="rect">
            <a:avLst/>
          </a:prstGeom>
        </p:spPr>
      </p:pic>
      <p:sp>
        <p:nvSpPr>
          <p:cNvPr id="18" name="Rectangle 17">
            <a:extLst>
              <a:ext uri="{FF2B5EF4-FFF2-40B4-BE49-F238E27FC236}">
                <a16:creationId xmlns:a16="http://schemas.microsoft.com/office/drawing/2014/main" id="{B886FADA-0317-D2E8-67BA-B9852F845BE9}"/>
              </a:ext>
            </a:extLst>
          </p:cNvPr>
          <p:cNvSpPr/>
          <p:nvPr/>
        </p:nvSpPr>
        <p:spPr>
          <a:xfrm>
            <a:off x="1907704" y="989809"/>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Multiple cards</a:t>
            </a:r>
            <a:endParaRPr lang="en-SG" sz="1100" b="1" dirty="0">
              <a:solidFill>
                <a:schemeClr val="tx1"/>
              </a:solidFill>
            </a:endParaRPr>
          </a:p>
        </p:txBody>
      </p:sp>
      <p:sp>
        <p:nvSpPr>
          <p:cNvPr id="19" name="Rectangle 18">
            <a:extLst>
              <a:ext uri="{FF2B5EF4-FFF2-40B4-BE49-F238E27FC236}">
                <a16:creationId xmlns:a16="http://schemas.microsoft.com/office/drawing/2014/main" id="{840475B0-930B-C131-A2A0-EB5C07C4734F}"/>
              </a:ext>
            </a:extLst>
          </p:cNvPr>
          <p:cNvSpPr/>
          <p:nvPr/>
        </p:nvSpPr>
        <p:spPr>
          <a:xfrm>
            <a:off x="5004048" y="987574"/>
            <a:ext cx="1692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Fake ID in background</a:t>
            </a:r>
            <a:endParaRPr lang="en-SG" sz="1100" b="1" dirty="0">
              <a:solidFill>
                <a:schemeClr val="tx1"/>
              </a:solidFill>
            </a:endParaRPr>
          </a:p>
        </p:txBody>
      </p:sp>
    </p:spTree>
    <p:extLst>
      <p:ext uri="{BB962C8B-B14F-4D97-AF65-F5344CB8AC3E}">
        <p14:creationId xmlns:p14="http://schemas.microsoft.com/office/powerpoint/2010/main" val="117084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7" name="Google Shape;402;p29">
            <a:extLst>
              <a:ext uri="{FF2B5EF4-FFF2-40B4-BE49-F238E27FC236}">
                <a16:creationId xmlns:a16="http://schemas.microsoft.com/office/drawing/2014/main" id="{FF3A58B4-636C-9798-9C73-627AF70D0679}"/>
              </a:ext>
            </a:extLst>
          </p:cNvPr>
          <p:cNvGrpSpPr/>
          <p:nvPr/>
        </p:nvGrpSpPr>
        <p:grpSpPr>
          <a:xfrm rot="-5400000">
            <a:off x="-786479" y="3701253"/>
            <a:ext cx="2279597" cy="2368249"/>
            <a:chOff x="599418" y="954577"/>
            <a:chExt cx="1726444" cy="1793584"/>
          </a:xfrm>
        </p:grpSpPr>
        <p:sp>
          <p:nvSpPr>
            <p:cNvPr id="8" name="Google Shape;403;p29">
              <a:extLst>
                <a:ext uri="{FF2B5EF4-FFF2-40B4-BE49-F238E27FC236}">
                  <a16:creationId xmlns:a16="http://schemas.microsoft.com/office/drawing/2014/main" id="{255966B5-E723-CF2B-1D0A-F840598D4686}"/>
                </a:ext>
              </a:extLst>
            </p:cNvPr>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4;p29">
              <a:extLst>
                <a:ext uri="{FF2B5EF4-FFF2-40B4-BE49-F238E27FC236}">
                  <a16:creationId xmlns:a16="http://schemas.microsoft.com/office/drawing/2014/main" id="{CDCC568A-08CC-E120-214B-B8E1B7DA2062}"/>
                </a:ext>
              </a:extLst>
            </p:cNvPr>
            <p:cNvSpPr/>
            <p:nvPr/>
          </p:nvSpPr>
          <p:spPr>
            <a:xfrm rot="19630069">
              <a:off x="1394883" y="2620344"/>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05;p29">
            <a:extLst>
              <a:ext uri="{FF2B5EF4-FFF2-40B4-BE49-F238E27FC236}">
                <a16:creationId xmlns:a16="http://schemas.microsoft.com/office/drawing/2014/main" id="{74D68EC9-493B-751F-524E-8E0CCC3C81C6}"/>
              </a:ext>
            </a:extLst>
          </p:cNvPr>
          <p:cNvSpPr/>
          <p:nvPr/>
        </p:nvSpPr>
        <p:spPr>
          <a:xfrm>
            <a:off x="-636525" y="3939902"/>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2C6DD820-84AB-DF64-B55B-04FB7D682005}"/>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39"/>
                    </a14:imgEffect>
                  </a14:imgLayer>
                </a14:imgProps>
              </a:ext>
              <a:ext uri="{28A0092B-C50C-407E-A947-70E740481C1C}">
                <a14:useLocalDpi xmlns:a14="http://schemas.microsoft.com/office/drawing/2010/main" val="0"/>
              </a:ext>
            </a:extLst>
          </a:blip>
          <a:stretch>
            <a:fillRect/>
          </a:stretch>
        </p:blipFill>
        <p:spPr>
          <a:xfrm rot="5400000">
            <a:off x="6008594" y="1914507"/>
            <a:ext cx="3596779" cy="2023188"/>
          </a:xfrm>
          <a:prstGeom prst="rect">
            <a:avLst/>
          </a:prstGeom>
        </p:spPr>
      </p:pic>
      <p:pic>
        <p:nvPicPr>
          <p:cNvPr id="9" name="Picture 8">
            <a:extLst>
              <a:ext uri="{FF2B5EF4-FFF2-40B4-BE49-F238E27FC236}">
                <a16:creationId xmlns:a16="http://schemas.microsoft.com/office/drawing/2014/main" id="{C5B6A8C5-03E3-34C1-221A-D65BE9380C8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95536" y="1099005"/>
            <a:ext cx="1883779" cy="3625486"/>
          </a:xfrm>
          <a:prstGeom prst="rect">
            <a:avLst/>
          </a:prstGeom>
        </p:spPr>
      </p:pic>
      <p:sp>
        <p:nvSpPr>
          <p:cNvPr id="6" name="Google Shape;260;p26">
            <a:extLst>
              <a:ext uri="{FF2B5EF4-FFF2-40B4-BE49-F238E27FC236}">
                <a16:creationId xmlns:a16="http://schemas.microsoft.com/office/drawing/2014/main" id="{AD3789F5-55D1-9F61-FB54-DD6BC886B6D2}"/>
              </a:ext>
            </a:extLst>
          </p:cNvPr>
          <p:cNvSpPr txBox="1">
            <a:spLocks/>
          </p:cNvSpPr>
          <p:nvPr/>
        </p:nvSpPr>
        <p:spPr>
          <a:xfrm>
            <a:off x="720000" y="282574"/>
            <a:ext cx="6660312" cy="7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0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SG" sz="3200" dirty="0"/>
              <a:t>Dataset – Unacceptable Photos*</a:t>
            </a:r>
          </a:p>
        </p:txBody>
      </p:sp>
      <p:sp>
        <p:nvSpPr>
          <p:cNvPr id="18" name="Rectangle 17">
            <a:extLst>
              <a:ext uri="{FF2B5EF4-FFF2-40B4-BE49-F238E27FC236}">
                <a16:creationId xmlns:a16="http://schemas.microsoft.com/office/drawing/2014/main" id="{B886FADA-0317-D2E8-67BA-B9852F845BE9}"/>
              </a:ext>
            </a:extLst>
          </p:cNvPr>
          <p:cNvSpPr/>
          <p:nvPr/>
        </p:nvSpPr>
        <p:spPr>
          <a:xfrm>
            <a:off x="323528" y="989809"/>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No Cards</a:t>
            </a:r>
            <a:endParaRPr lang="en-SG" sz="1100" b="1" dirty="0">
              <a:solidFill>
                <a:schemeClr val="tx1"/>
              </a:solidFill>
            </a:endParaRPr>
          </a:p>
        </p:txBody>
      </p:sp>
      <p:pic>
        <p:nvPicPr>
          <p:cNvPr id="4" name="Picture 3">
            <a:extLst>
              <a:ext uri="{FF2B5EF4-FFF2-40B4-BE49-F238E27FC236}">
                <a16:creationId xmlns:a16="http://schemas.microsoft.com/office/drawing/2014/main" id="{19517306-C2B8-4E2D-E708-0C98C11CA85E}"/>
              </a:ext>
            </a:extLst>
          </p:cNvPr>
          <p:cNvPicPr>
            <a:picLocks noChangeAspect="1"/>
          </p:cNvPicPr>
          <p:nvPr/>
        </p:nvPicPr>
        <p:blipFill>
          <a:blip r:embed="rId6"/>
          <a:stretch>
            <a:fillRect/>
          </a:stretch>
        </p:blipFill>
        <p:spPr>
          <a:xfrm rot="5400000">
            <a:off x="3823200" y="1915212"/>
            <a:ext cx="3600000" cy="2025000"/>
          </a:xfrm>
          <a:prstGeom prst="rect">
            <a:avLst/>
          </a:prstGeom>
        </p:spPr>
      </p:pic>
      <p:sp>
        <p:nvSpPr>
          <p:cNvPr id="5" name="Rectangle 4">
            <a:extLst>
              <a:ext uri="{FF2B5EF4-FFF2-40B4-BE49-F238E27FC236}">
                <a16:creationId xmlns:a16="http://schemas.microsoft.com/office/drawing/2014/main" id="{A7B8BBFC-F598-7D05-291A-1721D380C93A}"/>
              </a:ext>
            </a:extLst>
          </p:cNvPr>
          <p:cNvSpPr/>
          <p:nvPr/>
        </p:nvSpPr>
        <p:spPr>
          <a:xfrm>
            <a:off x="4610700" y="1127712"/>
            <a:ext cx="2016224" cy="360427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73D4BBE0-3455-B94B-4FA0-580993F17E94}"/>
              </a:ext>
            </a:extLst>
          </p:cNvPr>
          <p:cNvSpPr/>
          <p:nvPr/>
        </p:nvSpPr>
        <p:spPr>
          <a:xfrm>
            <a:off x="4538692" y="987574"/>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Too dark / bright</a:t>
            </a:r>
            <a:endParaRPr lang="en-SG" sz="1100" b="1" dirty="0">
              <a:solidFill>
                <a:schemeClr val="tx1"/>
              </a:solidFill>
            </a:endParaRPr>
          </a:p>
        </p:txBody>
      </p:sp>
      <p:sp>
        <p:nvSpPr>
          <p:cNvPr id="19" name="Rectangle 18">
            <a:extLst>
              <a:ext uri="{FF2B5EF4-FFF2-40B4-BE49-F238E27FC236}">
                <a16:creationId xmlns:a16="http://schemas.microsoft.com/office/drawing/2014/main" id="{840475B0-930B-C131-A2A0-EB5C07C4734F}"/>
              </a:ext>
            </a:extLst>
          </p:cNvPr>
          <p:cNvSpPr/>
          <p:nvPr/>
        </p:nvSpPr>
        <p:spPr>
          <a:xfrm>
            <a:off x="6698932" y="987574"/>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Blurred</a:t>
            </a:r>
            <a:endParaRPr lang="en-SG" sz="1100" b="1" dirty="0">
              <a:solidFill>
                <a:schemeClr val="tx1"/>
              </a:solidFill>
            </a:endParaRPr>
          </a:p>
        </p:txBody>
      </p:sp>
      <p:pic>
        <p:nvPicPr>
          <p:cNvPr id="13" name="Picture 12">
            <a:extLst>
              <a:ext uri="{FF2B5EF4-FFF2-40B4-BE49-F238E27FC236}">
                <a16:creationId xmlns:a16="http://schemas.microsoft.com/office/drawing/2014/main" id="{FF203AE7-6640-8F81-9002-A487A9CC3B58}"/>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174"/>
          <a:stretch/>
        </p:blipFill>
        <p:spPr>
          <a:xfrm>
            <a:off x="2428595" y="1102223"/>
            <a:ext cx="1980000" cy="3625486"/>
          </a:xfrm>
          <a:prstGeom prst="rect">
            <a:avLst/>
          </a:prstGeom>
        </p:spPr>
      </p:pic>
      <p:sp>
        <p:nvSpPr>
          <p:cNvPr id="2" name="Rectangle 1">
            <a:extLst>
              <a:ext uri="{FF2B5EF4-FFF2-40B4-BE49-F238E27FC236}">
                <a16:creationId xmlns:a16="http://schemas.microsoft.com/office/drawing/2014/main" id="{6098FDF5-EC8F-2E8E-146E-F1033899DC73}"/>
              </a:ext>
            </a:extLst>
          </p:cNvPr>
          <p:cNvSpPr/>
          <p:nvPr/>
        </p:nvSpPr>
        <p:spPr>
          <a:xfrm>
            <a:off x="2359102" y="987574"/>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Non-ID Cards</a:t>
            </a:r>
            <a:endParaRPr lang="en-SG" sz="1100" b="1" dirty="0">
              <a:solidFill>
                <a:schemeClr val="tx1"/>
              </a:solidFill>
            </a:endParaRPr>
          </a:p>
        </p:txBody>
      </p:sp>
      <p:sp>
        <p:nvSpPr>
          <p:cNvPr id="15" name="TextBox 14">
            <a:extLst>
              <a:ext uri="{FF2B5EF4-FFF2-40B4-BE49-F238E27FC236}">
                <a16:creationId xmlns:a16="http://schemas.microsoft.com/office/drawing/2014/main" id="{60682376-7ACC-82F9-24FE-3F97DF8CF98B}"/>
              </a:ext>
            </a:extLst>
          </p:cNvPr>
          <p:cNvSpPr txBox="1"/>
          <p:nvPr/>
        </p:nvSpPr>
        <p:spPr>
          <a:xfrm>
            <a:off x="1547664" y="4773801"/>
            <a:ext cx="3528392" cy="246221"/>
          </a:xfrm>
          <a:prstGeom prst="rect">
            <a:avLst/>
          </a:prstGeom>
          <a:noFill/>
        </p:spPr>
        <p:txBody>
          <a:bodyPr wrap="square">
            <a:spAutoFit/>
          </a:bodyPr>
          <a:lstStyle/>
          <a:p>
            <a:r>
              <a:rPr lang="en-GB" sz="1000" dirty="0"/>
              <a:t>*Need t</a:t>
            </a:r>
            <a:r>
              <a:rPr lang="en-SG" sz="1000" dirty="0"/>
              <a:t>o generate: 1,000 for this ‘unacceptable’ class</a:t>
            </a:r>
          </a:p>
        </p:txBody>
      </p:sp>
    </p:spTree>
    <p:extLst>
      <p:ext uri="{BB962C8B-B14F-4D97-AF65-F5344CB8AC3E}">
        <p14:creationId xmlns:p14="http://schemas.microsoft.com/office/powerpoint/2010/main" val="4040437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323528" y="-535209"/>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720000" y="282574"/>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Baseline Model</a:t>
            </a:r>
            <a:endParaRPr sz="3200" dirty="0"/>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983431" y="989016"/>
            <a:ext cx="7177135" cy="70499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dirty="0" err="1"/>
              <a:t>sd</a:t>
            </a:r>
            <a:endParaRPr lang="en-SG" sz="1600" dirty="0"/>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7994847"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814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7834542" y="-495150"/>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720000" y="282574"/>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Improved Model 1</a:t>
            </a:r>
            <a:endParaRPr sz="3200" dirty="0"/>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983431" y="989016"/>
            <a:ext cx="7177135" cy="71863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b="1" dirty="0" err="1"/>
              <a:t>asd</a:t>
            </a:r>
            <a:endParaRPr lang="en-SG" sz="1600" dirty="0"/>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542565" y="4006198"/>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391533" y="4157276"/>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4;p29">
            <a:extLst>
              <a:ext uri="{FF2B5EF4-FFF2-40B4-BE49-F238E27FC236}">
                <a16:creationId xmlns:a16="http://schemas.microsoft.com/office/drawing/2014/main" id="{31607E21-C1EB-92B0-0297-C261729CCC04}"/>
              </a:ext>
            </a:extLst>
          </p:cNvPr>
          <p:cNvSpPr/>
          <p:nvPr/>
        </p:nvSpPr>
        <p:spPr>
          <a:xfrm rot="14230069">
            <a:off x="211563" y="3925370"/>
            <a:ext cx="168770" cy="16877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DB71D275-11B8-8E2F-77F9-2E7F8461E382}"/>
              </a:ext>
            </a:extLst>
          </p:cNvPr>
          <p:cNvPicPr>
            <a:picLocks noChangeAspect="1"/>
          </p:cNvPicPr>
          <p:nvPr/>
        </p:nvPicPr>
        <p:blipFill>
          <a:blip r:embed="rId3"/>
          <a:stretch>
            <a:fillRect/>
          </a:stretch>
        </p:blipFill>
        <p:spPr>
          <a:xfrm>
            <a:off x="4927692" y="1059582"/>
            <a:ext cx="3512137" cy="1356411"/>
          </a:xfrm>
          <a:prstGeom prst="rect">
            <a:avLst/>
          </a:prstGeom>
        </p:spPr>
      </p:pic>
    </p:spTree>
    <p:extLst>
      <p:ext uri="{BB962C8B-B14F-4D97-AF65-F5344CB8AC3E}">
        <p14:creationId xmlns:p14="http://schemas.microsoft.com/office/powerpoint/2010/main" val="1702198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323528" y="-535209"/>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720000" y="282574"/>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Improved Model 2</a:t>
            </a:r>
            <a:endParaRPr sz="3200" dirty="0"/>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983431" y="989016"/>
            <a:ext cx="7177135" cy="70499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dirty="0" err="1"/>
              <a:t>sd</a:t>
            </a:r>
            <a:endParaRPr lang="en-SG" sz="1600" dirty="0"/>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7994847"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792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323528" y="-535209"/>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720000" y="282574"/>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Summary</a:t>
            </a:r>
            <a:endParaRPr sz="3200" dirty="0"/>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983431" y="989016"/>
            <a:ext cx="7177135" cy="70499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dirty="0" err="1"/>
              <a:t>sd</a:t>
            </a:r>
            <a:endParaRPr lang="en-SG" sz="1600" dirty="0"/>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7994847"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734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7834542" y="-495150"/>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720000" y="282574"/>
            <a:ext cx="7596416"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Limitations &amp; Areas for Improvement</a:t>
            </a:r>
            <a:endParaRPr sz="3200" dirty="0"/>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983431" y="989016"/>
            <a:ext cx="7177135" cy="71863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b="1" dirty="0" err="1"/>
              <a:t>asd</a:t>
            </a:r>
            <a:endParaRPr lang="en-SG" sz="1600" dirty="0"/>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542565" y="4006198"/>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391533" y="4157276"/>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4;p29">
            <a:extLst>
              <a:ext uri="{FF2B5EF4-FFF2-40B4-BE49-F238E27FC236}">
                <a16:creationId xmlns:a16="http://schemas.microsoft.com/office/drawing/2014/main" id="{31607E21-C1EB-92B0-0297-C261729CCC04}"/>
              </a:ext>
            </a:extLst>
          </p:cNvPr>
          <p:cNvSpPr/>
          <p:nvPr/>
        </p:nvSpPr>
        <p:spPr>
          <a:xfrm rot="14230069">
            <a:off x="211563" y="3925370"/>
            <a:ext cx="168770" cy="16877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764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7834542" y="-495150"/>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720000" y="282574"/>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*Stretch Goal*</a:t>
            </a:r>
            <a:endParaRPr sz="3200" dirty="0"/>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983431" y="989016"/>
            <a:ext cx="7177135" cy="345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b="1" dirty="0"/>
              <a:t>Using computer vision, automatically and quickly evaluate </a:t>
            </a:r>
            <a:r>
              <a:rPr lang="en-SG" sz="1600" dirty="0"/>
              <a:t>the submitted photo with the digital bank’s photo guidelines:</a:t>
            </a:r>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542565" y="4006198"/>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391533" y="4157276"/>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Rectangle 23">
            <a:extLst>
              <a:ext uri="{FF2B5EF4-FFF2-40B4-BE49-F238E27FC236}">
                <a16:creationId xmlns:a16="http://schemas.microsoft.com/office/drawing/2014/main" id="{F34F23D4-F682-0C12-6938-2A2E752B0186}"/>
              </a:ext>
            </a:extLst>
          </p:cNvPr>
          <p:cNvSpPr/>
          <p:nvPr/>
        </p:nvSpPr>
        <p:spPr>
          <a:xfrm>
            <a:off x="1403648" y="4587974"/>
            <a:ext cx="6495201" cy="3623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Challenge: multiclass object detection in </a:t>
            </a:r>
            <a:r>
              <a:rPr lang="en-GB" b="1" u="sng" dirty="0">
                <a:solidFill>
                  <a:schemeClr val="tx1"/>
                </a:solidFill>
              </a:rPr>
              <a:t>videos</a:t>
            </a:r>
            <a:endParaRPr lang="en-SG" b="1" u="sng" dirty="0">
              <a:solidFill>
                <a:schemeClr val="tx1"/>
              </a:solidFill>
            </a:endParaRPr>
          </a:p>
        </p:txBody>
      </p:sp>
      <p:pic>
        <p:nvPicPr>
          <p:cNvPr id="26" name="Picture 25">
            <a:extLst>
              <a:ext uri="{FF2B5EF4-FFF2-40B4-BE49-F238E27FC236}">
                <a16:creationId xmlns:a16="http://schemas.microsoft.com/office/drawing/2014/main" id="{8CBEBBF1-57DF-42EF-567E-FB1F5BDD136E}"/>
              </a:ext>
            </a:extLst>
          </p:cNvPr>
          <p:cNvPicPr>
            <a:picLocks noChangeAspect="1"/>
          </p:cNvPicPr>
          <p:nvPr/>
        </p:nvPicPr>
        <p:blipFill>
          <a:blip r:embed="rId3"/>
          <a:stretch>
            <a:fillRect/>
          </a:stretch>
        </p:blipFill>
        <p:spPr>
          <a:xfrm>
            <a:off x="1979998" y="1606900"/>
            <a:ext cx="5184000" cy="2883277"/>
          </a:xfrm>
          <a:prstGeom prst="rect">
            <a:avLst/>
          </a:prstGeom>
        </p:spPr>
      </p:pic>
      <p:sp>
        <p:nvSpPr>
          <p:cNvPr id="2" name="Google Shape;404;p29">
            <a:extLst>
              <a:ext uri="{FF2B5EF4-FFF2-40B4-BE49-F238E27FC236}">
                <a16:creationId xmlns:a16="http://schemas.microsoft.com/office/drawing/2014/main" id="{4B2AAA83-DF82-DCDC-F59E-7ACC45C03FFF}"/>
              </a:ext>
            </a:extLst>
          </p:cNvPr>
          <p:cNvSpPr/>
          <p:nvPr/>
        </p:nvSpPr>
        <p:spPr>
          <a:xfrm rot="14230069">
            <a:off x="211563" y="3925370"/>
            <a:ext cx="168770" cy="16877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30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539552" y="901900"/>
            <a:ext cx="8064000" cy="0"/>
          </a:xfrm>
          <a:prstGeom prst="straightConnector1">
            <a:avLst/>
          </a:prstGeom>
          <a:noFill/>
          <a:ln w="9525" cap="flat" cmpd="sng">
            <a:solidFill>
              <a:schemeClr val="dk1"/>
            </a:solidFill>
            <a:prstDash val="solid"/>
            <a:round/>
            <a:headEnd type="oval" w="med" len="med"/>
            <a:tailEnd type="oval" w="med" len="med"/>
          </a:ln>
        </p:spPr>
      </p:cxn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467544" y="282574"/>
            <a:ext cx="8244000" cy="7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Executive Summary</a:t>
            </a:r>
            <a:endParaRPr dirty="0"/>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7994847"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ubtitle 2">
            <a:extLst>
              <a:ext uri="{FF2B5EF4-FFF2-40B4-BE49-F238E27FC236}">
                <a16:creationId xmlns:a16="http://schemas.microsoft.com/office/drawing/2014/main" id="{934CC25A-103E-988A-AC91-601F4A16DA0E}"/>
              </a:ext>
            </a:extLst>
          </p:cNvPr>
          <p:cNvSpPr>
            <a:spLocks noGrp="1"/>
          </p:cNvSpPr>
          <p:nvPr>
            <p:ph type="subTitle" idx="1"/>
          </p:nvPr>
        </p:nvSpPr>
        <p:spPr>
          <a:xfrm>
            <a:off x="539552" y="987574"/>
            <a:ext cx="7955999" cy="3672408"/>
          </a:xfrm>
        </p:spPr>
        <p:txBody>
          <a:bodyPr wrap="square" tIns="0" bIns="0" anchor="t" anchorCtr="0"/>
          <a:lstStyle/>
          <a:p>
            <a:pPr marL="180000" indent="-180000" algn="l">
              <a:spcBef>
                <a:spcPts val="300"/>
              </a:spcBef>
              <a:buSzPct val="100000"/>
              <a:buFont typeface="Wingdings" panose="05000000000000000000" pitchFamily="2" charset="2"/>
              <a:buChar char="§"/>
            </a:pPr>
            <a:r>
              <a:rPr lang="en-GB" sz="1200" dirty="0">
                <a:latin typeface="+mn-lt"/>
              </a:rPr>
              <a:t>ASD</a:t>
            </a:r>
          </a:p>
        </p:txBody>
      </p:sp>
    </p:spTree>
    <p:extLst>
      <p:ext uri="{BB962C8B-B14F-4D97-AF65-F5344CB8AC3E}">
        <p14:creationId xmlns:p14="http://schemas.microsoft.com/office/powerpoint/2010/main" val="1693455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09;p34">
            <a:extLst>
              <a:ext uri="{FF2B5EF4-FFF2-40B4-BE49-F238E27FC236}">
                <a16:creationId xmlns:a16="http://schemas.microsoft.com/office/drawing/2014/main" id="{1B5ED3A8-03BC-116C-6CE3-7C7695A643A8}"/>
              </a:ext>
            </a:extLst>
          </p:cNvPr>
          <p:cNvGrpSpPr/>
          <p:nvPr/>
        </p:nvGrpSpPr>
        <p:grpSpPr>
          <a:xfrm rot="-5400000">
            <a:off x="6683149" y="-1938589"/>
            <a:ext cx="3522201" cy="3522201"/>
            <a:chOff x="269239" y="624399"/>
            <a:chExt cx="2386800" cy="2386800"/>
          </a:xfrm>
        </p:grpSpPr>
        <p:sp>
          <p:nvSpPr>
            <p:cNvPr id="5" name="Google Shape;610;p34">
              <a:extLst>
                <a:ext uri="{FF2B5EF4-FFF2-40B4-BE49-F238E27FC236}">
                  <a16:creationId xmlns:a16="http://schemas.microsoft.com/office/drawing/2014/main" id="{DB0E6177-F707-16BD-9E40-DE8AAA812F2F}"/>
                </a:ext>
              </a:extLst>
            </p:cNvPr>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1;p34">
              <a:extLst>
                <a:ext uri="{FF2B5EF4-FFF2-40B4-BE49-F238E27FC236}">
                  <a16:creationId xmlns:a16="http://schemas.microsoft.com/office/drawing/2014/main" id="{7BF8F258-2EFE-F9CC-B727-F72218B1341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12;p34">
            <a:extLst>
              <a:ext uri="{FF2B5EF4-FFF2-40B4-BE49-F238E27FC236}">
                <a16:creationId xmlns:a16="http://schemas.microsoft.com/office/drawing/2014/main" id="{F3ED228E-FCAD-EE45-9BF9-B577E3696DF1}"/>
              </a:ext>
            </a:extLst>
          </p:cNvPr>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5;p34">
            <a:extLst>
              <a:ext uri="{FF2B5EF4-FFF2-40B4-BE49-F238E27FC236}">
                <a16:creationId xmlns:a16="http://schemas.microsoft.com/office/drawing/2014/main" id="{3EFC5D5D-A4B6-EC1A-B4D0-E80B387F840C}"/>
              </a:ext>
            </a:extLst>
          </p:cNvPr>
          <p:cNvSpPr/>
          <p:nvPr/>
        </p:nvSpPr>
        <p:spPr>
          <a:xfrm>
            <a:off x="2176473" y="2130735"/>
            <a:ext cx="1178100" cy="117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6;p34">
            <a:extLst>
              <a:ext uri="{FF2B5EF4-FFF2-40B4-BE49-F238E27FC236}">
                <a16:creationId xmlns:a16="http://schemas.microsoft.com/office/drawing/2014/main" id="{E5E795B4-9DA2-485B-06A7-D8BC90F6742C}"/>
              </a:ext>
            </a:extLst>
          </p:cNvPr>
          <p:cNvSpPr txBox="1">
            <a:spLocks noGrp="1"/>
          </p:cNvSpPr>
          <p:nvPr>
            <p:ph type="title"/>
          </p:nvPr>
        </p:nvSpPr>
        <p:spPr>
          <a:xfrm>
            <a:off x="2347938" y="1347614"/>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500" dirty="0"/>
              <a:t>Thanks!</a:t>
            </a:r>
            <a:endParaRPr sz="8500" dirty="0"/>
          </a:p>
        </p:txBody>
      </p:sp>
      <p:sp>
        <p:nvSpPr>
          <p:cNvPr id="17" name="Google Shape;607;p34">
            <a:extLst>
              <a:ext uri="{FF2B5EF4-FFF2-40B4-BE49-F238E27FC236}">
                <a16:creationId xmlns:a16="http://schemas.microsoft.com/office/drawing/2014/main" id="{8690D088-FA83-9791-E5BB-2B898C26BE8B}"/>
              </a:ext>
            </a:extLst>
          </p:cNvPr>
          <p:cNvSpPr txBox="1">
            <a:spLocks/>
          </p:cNvSpPr>
          <p:nvPr/>
        </p:nvSpPr>
        <p:spPr>
          <a:xfrm>
            <a:off x="2347900" y="2355726"/>
            <a:ext cx="4448100" cy="105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Nunito Light"/>
              <a:buChar char="●"/>
              <a:defRPr sz="1200" b="0" i="0" u="none" strike="noStrike" cap="none">
                <a:solidFill>
                  <a:schemeClr val="dk1"/>
                </a:solidFill>
                <a:latin typeface="Roboto"/>
                <a:ea typeface="Roboto"/>
                <a:cs typeface="Roboto"/>
                <a:sym typeface="Roboto"/>
              </a:defRPr>
            </a:lvl1pPr>
            <a:lvl2pPr marL="914400" marR="0" lvl="1" indent="-298450" algn="l" rtl="0">
              <a:lnSpc>
                <a:spcPct val="115000"/>
              </a:lnSpc>
              <a:spcBef>
                <a:spcPts val="1000"/>
              </a:spcBef>
              <a:spcAft>
                <a:spcPts val="0"/>
              </a:spcAft>
              <a:buClr>
                <a:schemeClr val="dk1"/>
              </a:buClr>
              <a:buSzPts val="1100"/>
              <a:buFont typeface="Nunito Light"/>
              <a:buChar char="○"/>
              <a:defRPr sz="1100" b="0" i="0" u="none" strike="noStrike" cap="none">
                <a:solidFill>
                  <a:srgbClr val="434343"/>
                </a:solidFill>
                <a:latin typeface="Roboto"/>
                <a:ea typeface="Roboto"/>
                <a:cs typeface="Roboto"/>
                <a:sym typeface="Roboto"/>
              </a:defRPr>
            </a:lvl2pPr>
            <a:lvl3pPr marL="1371600" marR="0" lvl="2" indent="-298450" algn="l" rtl="0">
              <a:lnSpc>
                <a:spcPct val="115000"/>
              </a:lnSpc>
              <a:spcBef>
                <a:spcPts val="1600"/>
              </a:spcBef>
              <a:spcAft>
                <a:spcPts val="0"/>
              </a:spcAft>
              <a:buClr>
                <a:schemeClr val="dk1"/>
              </a:buClr>
              <a:buSzPts val="1100"/>
              <a:buFont typeface="Nunito Light"/>
              <a:buChar char="■"/>
              <a:defRPr sz="1100" b="0" i="0" u="none" strike="noStrike" cap="none">
                <a:solidFill>
                  <a:srgbClr val="434343"/>
                </a:solidFill>
                <a:latin typeface="Roboto"/>
                <a:ea typeface="Roboto"/>
                <a:cs typeface="Roboto"/>
                <a:sym typeface="Roboto"/>
              </a:defRPr>
            </a:lvl3pPr>
            <a:lvl4pPr marL="1828800" marR="0" lvl="3" indent="-298450" algn="l" rtl="0">
              <a:lnSpc>
                <a:spcPct val="115000"/>
              </a:lnSpc>
              <a:spcBef>
                <a:spcPts val="1600"/>
              </a:spcBef>
              <a:spcAft>
                <a:spcPts val="0"/>
              </a:spcAft>
              <a:buClr>
                <a:schemeClr val="dk1"/>
              </a:buClr>
              <a:buSzPts val="1100"/>
              <a:buFont typeface="Nunito Light"/>
              <a:buChar char="●"/>
              <a:defRPr sz="1100" b="0" i="0" u="none" strike="noStrike" cap="none">
                <a:solidFill>
                  <a:srgbClr val="434343"/>
                </a:solidFill>
                <a:latin typeface="Roboto"/>
                <a:ea typeface="Roboto"/>
                <a:cs typeface="Roboto"/>
                <a:sym typeface="Roboto"/>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9pPr>
          </a:lstStyle>
          <a:p>
            <a:pPr marL="0" indent="0" algn="ctr">
              <a:buFont typeface="Nunito Light"/>
              <a:buNone/>
            </a:pPr>
            <a:r>
              <a:rPr lang="en-GB" sz="2000" dirty="0">
                <a:latin typeface="Playfair Display ExtraBold"/>
                <a:ea typeface="Playfair Display ExtraBold"/>
                <a:cs typeface="Playfair Display ExtraBold"/>
                <a:sym typeface="Playfair Display ExtraBold"/>
              </a:rPr>
              <a:t>Do you have any questions?</a:t>
            </a:r>
          </a:p>
          <a:p>
            <a:pPr marL="0" indent="0" algn="ctr">
              <a:buFont typeface="Nunito Light"/>
              <a:buNone/>
            </a:pPr>
            <a:endParaRPr lang="en-GB" sz="500" dirty="0"/>
          </a:p>
        </p:txBody>
      </p:sp>
      <p:grpSp>
        <p:nvGrpSpPr>
          <p:cNvPr id="18" name="Google Shape;613;p34">
            <a:extLst>
              <a:ext uri="{FF2B5EF4-FFF2-40B4-BE49-F238E27FC236}">
                <a16:creationId xmlns:a16="http://schemas.microsoft.com/office/drawing/2014/main" id="{6D4D6348-DC6C-FA49-1134-24B31681393E}"/>
              </a:ext>
            </a:extLst>
          </p:cNvPr>
          <p:cNvGrpSpPr/>
          <p:nvPr/>
        </p:nvGrpSpPr>
        <p:grpSpPr>
          <a:xfrm rot="5400000">
            <a:off x="374513" y="4120620"/>
            <a:ext cx="677400" cy="289350"/>
            <a:chOff x="8682125" y="394825"/>
            <a:chExt cx="677400" cy="289350"/>
          </a:xfrm>
        </p:grpSpPr>
        <p:sp>
          <p:nvSpPr>
            <p:cNvPr id="19" name="Google Shape;614;p34">
              <a:extLst>
                <a:ext uri="{FF2B5EF4-FFF2-40B4-BE49-F238E27FC236}">
                  <a16:creationId xmlns:a16="http://schemas.microsoft.com/office/drawing/2014/main" id="{3E49F1BF-0A1D-ADAB-8E90-3C231F1680E1}"/>
                </a:ext>
              </a:extLst>
            </p:cNvPr>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5;p34">
              <a:extLst>
                <a:ext uri="{FF2B5EF4-FFF2-40B4-BE49-F238E27FC236}">
                  <a16:creationId xmlns:a16="http://schemas.microsoft.com/office/drawing/2014/main" id="{71A941B0-FF53-C756-D80F-3760A5A1D397}"/>
                </a:ext>
              </a:extLst>
            </p:cNvPr>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6;p34">
              <a:extLst>
                <a:ext uri="{FF2B5EF4-FFF2-40B4-BE49-F238E27FC236}">
                  <a16:creationId xmlns:a16="http://schemas.microsoft.com/office/drawing/2014/main" id="{C698467D-CC1E-130A-8386-CA32990B94E7}"/>
                </a:ext>
              </a:extLst>
            </p:cNvPr>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7;p34">
              <a:extLst>
                <a:ext uri="{FF2B5EF4-FFF2-40B4-BE49-F238E27FC236}">
                  <a16:creationId xmlns:a16="http://schemas.microsoft.com/office/drawing/2014/main" id="{F36BCB7F-14A7-7FA1-CE67-8810CDEF5428}"/>
                </a:ext>
              </a:extLst>
            </p:cNvPr>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8;p34">
              <a:extLst>
                <a:ext uri="{FF2B5EF4-FFF2-40B4-BE49-F238E27FC236}">
                  <a16:creationId xmlns:a16="http://schemas.microsoft.com/office/drawing/2014/main" id="{DC88FC25-07A3-2A70-A4F6-45C547A9828B}"/>
                </a:ext>
              </a:extLst>
            </p:cNvPr>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9;p34">
              <a:extLst>
                <a:ext uri="{FF2B5EF4-FFF2-40B4-BE49-F238E27FC236}">
                  <a16:creationId xmlns:a16="http://schemas.microsoft.com/office/drawing/2014/main" id="{0C035914-3E04-249C-4511-98337AC5DD18}"/>
                </a:ext>
              </a:extLst>
            </p:cNvPr>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0;p34">
              <a:extLst>
                <a:ext uri="{FF2B5EF4-FFF2-40B4-BE49-F238E27FC236}">
                  <a16:creationId xmlns:a16="http://schemas.microsoft.com/office/drawing/2014/main" id="{AE3BEDC7-2FEA-5A15-6E31-413B37C88115}"/>
                </a:ext>
              </a:extLst>
            </p:cNvPr>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1;p34">
              <a:extLst>
                <a:ext uri="{FF2B5EF4-FFF2-40B4-BE49-F238E27FC236}">
                  <a16:creationId xmlns:a16="http://schemas.microsoft.com/office/drawing/2014/main" id="{2C803873-1FC6-1B7E-641A-8E586C4C522A}"/>
                </a:ext>
              </a:extLst>
            </p:cNvPr>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1179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Resources: </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324544" y="4409125"/>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Table 5">
            <a:extLst>
              <a:ext uri="{FF2B5EF4-FFF2-40B4-BE49-F238E27FC236}">
                <a16:creationId xmlns:a16="http://schemas.microsoft.com/office/drawing/2014/main" id="{4475BEFD-CE24-2B49-EB42-242F91B48303}"/>
              </a:ext>
            </a:extLst>
          </p:cNvPr>
          <p:cNvGraphicFramePr>
            <a:graphicFrameLocks noGrp="1"/>
          </p:cNvGraphicFramePr>
          <p:nvPr>
            <p:extLst>
              <p:ext uri="{D42A27DB-BD31-4B8C-83A1-F6EECF244321}">
                <p14:modId xmlns:p14="http://schemas.microsoft.com/office/powerpoint/2010/main" val="2304737404"/>
              </p:ext>
            </p:extLst>
          </p:nvPr>
        </p:nvGraphicFramePr>
        <p:xfrm>
          <a:off x="1770956" y="1109845"/>
          <a:ext cx="5604257" cy="3383280"/>
        </p:xfrm>
        <a:graphic>
          <a:graphicData uri="http://schemas.openxmlformats.org/drawingml/2006/table">
            <a:tbl>
              <a:tblPr firstRow="1" bandRow="1">
                <a:tableStyleId>{38D5F789-F7FF-4708-88E7-D03F1C3A4AAA}</a:tableStyleId>
              </a:tblPr>
              <a:tblGrid>
                <a:gridCol w="1042764">
                  <a:extLst>
                    <a:ext uri="{9D8B030D-6E8A-4147-A177-3AD203B41FA5}">
                      <a16:colId xmlns:a16="http://schemas.microsoft.com/office/drawing/2014/main" val="1457017325"/>
                    </a:ext>
                  </a:extLst>
                </a:gridCol>
                <a:gridCol w="2622376">
                  <a:extLst>
                    <a:ext uri="{9D8B030D-6E8A-4147-A177-3AD203B41FA5}">
                      <a16:colId xmlns:a16="http://schemas.microsoft.com/office/drawing/2014/main" val="588716262"/>
                    </a:ext>
                  </a:extLst>
                </a:gridCol>
                <a:gridCol w="1939117">
                  <a:extLst>
                    <a:ext uri="{9D8B030D-6E8A-4147-A177-3AD203B41FA5}">
                      <a16:colId xmlns:a16="http://schemas.microsoft.com/office/drawing/2014/main" val="117943013"/>
                    </a:ext>
                  </a:extLst>
                </a:gridCol>
              </a:tblGrid>
              <a:tr h="0">
                <a:tc rowSpan="4">
                  <a:txBody>
                    <a:bodyPr/>
                    <a:lstStyle/>
                    <a:p>
                      <a:r>
                        <a:rPr lang="en-SG" sz="1000" dirty="0"/>
                        <a:t>Theory</a:t>
                      </a:r>
                    </a:p>
                  </a:txBody>
                  <a:tcPr>
                    <a:solidFill>
                      <a:schemeClr val="bg2">
                        <a:lumMod val="40000"/>
                        <a:lumOff val="60000"/>
                      </a:schemeClr>
                    </a:solidFill>
                  </a:tcPr>
                </a:tc>
                <a:tc>
                  <a:txBody>
                    <a:bodyPr/>
                    <a:lstStyle/>
                    <a:p>
                      <a:r>
                        <a:rPr lang="en-SG" sz="1000" dirty="0"/>
                        <a:t>History of computer vision</a:t>
                      </a:r>
                    </a:p>
                  </a:txBody>
                  <a:tcPr>
                    <a:solidFill>
                      <a:schemeClr val="bg2">
                        <a:lumMod val="40000"/>
                        <a:lumOff val="60000"/>
                      </a:schemeClr>
                    </a:solidFill>
                  </a:tcPr>
                </a:tc>
                <a:tc>
                  <a:txBody>
                    <a:bodyPr/>
                    <a:lstStyle/>
                    <a:p>
                      <a:r>
                        <a:rPr lang="en-SG" sz="1000" dirty="0">
                          <a:hlinkClick r:id="rId3"/>
                        </a:rPr>
                        <a:t>Lil’log</a:t>
                      </a:r>
                      <a:endParaRPr lang="en-SG" sz="1000" dirty="0"/>
                    </a:p>
                  </a:txBody>
                  <a:tcPr/>
                </a:tc>
                <a:extLst>
                  <a:ext uri="{0D108BD9-81ED-4DB2-BD59-A6C34878D82A}">
                    <a16:rowId xmlns:a16="http://schemas.microsoft.com/office/drawing/2014/main" val="1304533176"/>
                  </a:ext>
                </a:extLst>
              </a:tr>
              <a:tr h="0">
                <a:tc vMerge="1">
                  <a:txBody>
                    <a:bodyPr/>
                    <a:lstStyle/>
                    <a:p>
                      <a:endParaRPr lang="en-SG" sz="1000" dirty="0"/>
                    </a:p>
                  </a:txBody>
                  <a:tcPr>
                    <a:solidFill>
                      <a:schemeClr val="bg2">
                        <a:lumMod val="40000"/>
                        <a:lumOff val="60000"/>
                      </a:schemeClr>
                    </a:solidFill>
                  </a:tcPr>
                </a:tc>
                <a:tc>
                  <a:txBody>
                    <a:bodyPr/>
                    <a:lstStyle/>
                    <a:p>
                      <a:r>
                        <a:rPr lang="en-SG" sz="1000" dirty="0"/>
                        <a:t>Understanding MAP metric</a:t>
                      </a:r>
                    </a:p>
                  </a:txBody>
                  <a:tcPr>
                    <a:solidFill>
                      <a:schemeClr val="bg2">
                        <a:lumMod val="40000"/>
                        <a:lumOff val="60000"/>
                      </a:schemeClr>
                    </a:solidFill>
                  </a:tcPr>
                </a:tc>
                <a:tc>
                  <a:txBody>
                    <a:bodyPr/>
                    <a:lstStyle/>
                    <a:p>
                      <a:r>
                        <a:rPr lang="en-SG" sz="1000" dirty="0">
                          <a:hlinkClick r:id="rId4"/>
                        </a:rPr>
                        <a:t>Medium</a:t>
                      </a:r>
                      <a:endParaRPr lang="en-SG" sz="1000" dirty="0"/>
                    </a:p>
                  </a:txBody>
                  <a:tcPr/>
                </a:tc>
                <a:extLst>
                  <a:ext uri="{0D108BD9-81ED-4DB2-BD59-A6C34878D82A}">
                    <a16:rowId xmlns:a16="http://schemas.microsoft.com/office/drawing/2014/main" val="2978416989"/>
                  </a:ext>
                </a:extLst>
              </a:tr>
              <a:tr h="0">
                <a:tc vMerge="1">
                  <a:txBody>
                    <a:bodyPr/>
                    <a:lstStyle/>
                    <a:p>
                      <a:endParaRPr lang="en-SG" sz="1000" dirty="0"/>
                    </a:p>
                  </a:txBody>
                  <a:tcPr>
                    <a:solidFill>
                      <a:schemeClr val="bg2">
                        <a:lumMod val="40000"/>
                        <a:lumOff val="60000"/>
                      </a:schemeClr>
                    </a:solidFill>
                  </a:tcPr>
                </a:tc>
                <a:tc>
                  <a:txBody>
                    <a:bodyPr/>
                    <a:lstStyle/>
                    <a:p>
                      <a:r>
                        <a:rPr lang="en-SG" sz="1000" dirty="0"/>
                        <a:t>Understanding labelling</a:t>
                      </a:r>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5"/>
                        </a:rPr>
                        <a:t>SuperAnnotate</a:t>
                      </a:r>
                      <a:endParaRPr lang="en-SG" sz="1000" dirty="0"/>
                    </a:p>
                  </a:txBody>
                  <a:tcPr/>
                </a:tc>
                <a:extLst>
                  <a:ext uri="{0D108BD9-81ED-4DB2-BD59-A6C34878D82A}">
                    <a16:rowId xmlns:a16="http://schemas.microsoft.com/office/drawing/2014/main" val="675839876"/>
                  </a:ext>
                </a:extLst>
              </a:tr>
              <a:tr h="0">
                <a:tc vMerge="1">
                  <a:txBody>
                    <a:bodyPr/>
                    <a:lstStyle/>
                    <a:p>
                      <a:endParaRPr lang="en-SG" sz="1000" dirty="0"/>
                    </a:p>
                  </a:txBody>
                  <a:tcPr>
                    <a:solidFill>
                      <a:schemeClr val="bg2">
                        <a:lumMod val="40000"/>
                        <a:lumOff val="60000"/>
                      </a:schemeClr>
                    </a:solidFill>
                  </a:tcPr>
                </a:tc>
                <a:tc>
                  <a:txBody>
                    <a:bodyPr/>
                    <a:lstStyle/>
                    <a:p>
                      <a:r>
                        <a:rPr lang="en-SG" sz="1000" dirty="0"/>
                        <a:t>Understanding YOLOv3</a:t>
                      </a:r>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6"/>
                        </a:rPr>
                        <a:t>Paper</a:t>
                      </a:r>
                      <a:endParaRPr lang="en-SG" sz="1000" dirty="0"/>
                    </a:p>
                  </a:txBody>
                  <a:tcPr/>
                </a:tc>
                <a:extLst>
                  <a:ext uri="{0D108BD9-81ED-4DB2-BD59-A6C34878D82A}">
                    <a16:rowId xmlns:a16="http://schemas.microsoft.com/office/drawing/2014/main" val="3423214029"/>
                  </a:ext>
                </a:extLst>
              </a:tr>
              <a:tr h="0">
                <a:tc rowSpan="5">
                  <a:txBody>
                    <a:bodyPr/>
                    <a:lstStyle/>
                    <a:p>
                      <a:r>
                        <a:rPr lang="en-SG" sz="1000" dirty="0"/>
                        <a:t>Computer vision workflow</a:t>
                      </a:r>
                    </a:p>
                  </a:txBody>
                  <a:tcPr>
                    <a:solidFill>
                      <a:schemeClr val="bg2">
                        <a:lumMod val="40000"/>
                        <a:lumOff val="60000"/>
                      </a:schemeClr>
                    </a:solidFill>
                  </a:tcPr>
                </a:tc>
                <a:tc>
                  <a:txBody>
                    <a:bodyPr/>
                    <a:lstStyle/>
                    <a:p>
                      <a:r>
                        <a:rPr lang="en-SG" sz="1000" dirty="0"/>
                        <a:t>Labelling with </a:t>
                      </a:r>
                      <a:r>
                        <a:rPr lang="en-SG" sz="1000" dirty="0" err="1"/>
                        <a:t>labelImg</a:t>
                      </a:r>
                      <a:endParaRPr lang="en-SG" sz="1000" dirty="0"/>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7"/>
                        </a:rPr>
                        <a:t>Labelmg </a:t>
                      </a:r>
                      <a:r>
                        <a:rPr lang="en-SG" sz="1000" dirty="0" err="1">
                          <a:hlinkClick r:id="rId7"/>
                        </a:rPr>
                        <a:t>github</a:t>
                      </a:r>
                      <a:endParaRPr lang="en-SG"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8"/>
                        </a:rPr>
                        <a:t>Roboflow</a:t>
                      </a:r>
                      <a:endParaRPr lang="en-SG" sz="1000" dirty="0"/>
                    </a:p>
                  </a:txBody>
                  <a:tcPr/>
                </a:tc>
                <a:extLst>
                  <a:ext uri="{0D108BD9-81ED-4DB2-BD59-A6C34878D82A}">
                    <a16:rowId xmlns:a16="http://schemas.microsoft.com/office/drawing/2014/main" val="1012000353"/>
                  </a:ext>
                </a:extLst>
              </a:tr>
              <a:tr h="0">
                <a:tc vMerge="1">
                  <a:txBody>
                    <a:bodyPr/>
                    <a:lstStyle/>
                    <a:p>
                      <a:endParaRPr lang="en-SG" sz="1000" dirty="0"/>
                    </a:p>
                  </a:txBody>
                  <a:tcPr>
                    <a:solidFill>
                      <a:schemeClr val="bg2">
                        <a:lumMod val="40000"/>
                        <a:lumOff val="60000"/>
                      </a:schemeClr>
                    </a:solidFill>
                  </a:tcPr>
                </a:tc>
                <a:tc>
                  <a:txBody>
                    <a:bodyPr/>
                    <a:lstStyle/>
                    <a:p>
                      <a:r>
                        <a:rPr lang="en-SG" sz="1000" dirty="0"/>
                        <a:t>Getting started with VS Code</a:t>
                      </a:r>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9"/>
                        </a:rPr>
                        <a:t>VS Code</a:t>
                      </a:r>
                      <a:endParaRPr lang="en-SG" sz="1000" dirty="0"/>
                    </a:p>
                  </a:txBody>
                  <a:tcPr/>
                </a:tc>
                <a:extLst>
                  <a:ext uri="{0D108BD9-81ED-4DB2-BD59-A6C34878D82A}">
                    <a16:rowId xmlns:a16="http://schemas.microsoft.com/office/drawing/2014/main" val="3312015932"/>
                  </a:ext>
                </a:extLst>
              </a:tr>
              <a:tr h="0">
                <a:tc vMerge="1">
                  <a:txBody>
                    <a:bodyPr/>
                    <a:lstStyle/>
                    <a:p>
                      <a:endParaRPr lang="en-SG" sz="1000" dirty="0"/>
                    </a:p>
                  </a:txBody>
                  <a:tcPr>
                    <a:solidFill>
                      <a:schemeClr val="bg2">
                        <a:lumMod val="40000"/>
                        <a:lumOff val="60000"/>
                      </a:schemeClr>
                    </a:solidFill>
                  </a:tcPr>
                </a:tc>
                <a:tc>
                  <a:txBody>
                    <a:bodyPr/>
                    <a:lstStyle/>
                    <a:p>
                      <a:r>
                        <a:rPr lang="en-SG" sz="1000" dirty="0"/>
                        <a:t>How to use YOLOv3 with </a:t>
                      </a:r>
                      <a:r>
                        <a:rPr lang="en-SG" sz="1000" dirty="0" err="1"/>
                        <a:t>Keras</a:t>
                      </a:r>
                      <a:endParaRPr lang="en-SG" sz="1000" dirty="0"/>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10"/>
                        </a:rPr>
                        <a:t>Machine learning mastery</a:t>
                      </a:r>
                      <a:endParaRPr lang="en-SG" sz="1000" dirty="0"/>
                    </a:p>
                  </a:txBody>
                  <a:tcPr/>
                </a:tc>
                <a:extLst>
                  <a:ext uri="{0D108BD9-81ED-4DB2-BD59-A6C34878D82A}">
                    <a16:rowId xmlns:a16="http://schemas.microsoft.com/office/drawing/2014/main" val="2650282036"/>
                  </a:ext>
                </a:extLst>
              </a:tr>
              <a:tr h="0">
                <a:tc vMerge="1">
                  <a:txBody>
                    <a:bodyPr/>
                    <a:lstStyle/>
                    <a:p>
                      <a:endParaRPr lang="en-SG" sz="1000" dirty="0"/>
                    </a:p>
                  </a:txBody>
                  <a:tcPr>
                    <a:solidFill>
                      <a:schemeClr val="bg2">
                        <a:lumMod val="40000"/>
                        <a:lumOff val="60000"/>
                      </a:schemeClr>
                    </a:solidFill>
                  </a:tcPr>
                </a:tc>
                <a:tc>
                  <a:txBody>
                    <a:bodyPr/>
                    <a:lstStyle/>
                    <a:p>
                      <a:r>
                        <a:rPr lang="en-SG" sz="1000" dirty="0"/>
                        <a:t>How to train YOLOv3</a:t>
                      </a:r>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11"/>
                        </a:rPr>
                        <a:t>Experiencor </a:t>
                      </a:r>
                      <a:r>
                        <a:rPr lang="en-SG" sz="1000" dirty="0" err="1">
                          <a:hlinkClick r:id="rId11"/>
                        </a:rPr>
                        <a:t>github</a:t>
                      </a:r>
                      <a:endParaRPr lang="en-SG"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12"/>
                        </a:rPr>
                        <a:t>Gilbert Tanner</a:t>
                      </a:r>
                      <a:endParaRPr lang="en-SG"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13"/>
                        </a:rPr>
                        <a:t>Kaggle</a:t>
                      </a:r>
                      <a:endParaRPr lang="en-SG" sz="1000" dirty="0"/>
                    </a:p>
                  </a:txBody>
                  <a:tcPr/>
                </a:tc>
                <a:extLst>
                  <a:ext uri="{0D108BD9-81ED-4DB2-BD59-A6C34878D82A}">
                    <a16:rowId xmlns:a16="http://schemas.microsoft.com/office/drawing/2014/main" val="1849641831"/>
                  </a:ext>
                </a:extLst>
              </a:tr>
              <a:tr h="0">
                <a:tc vMerge="1">
                  <a:txBody>
                    <a:bodyPr/>
                    <a:lstStyle/>
                    <a:p>
                      <a:endParaRPr lang="en-SG" sz="1000" dirty="0"/>
                    </a:p>
                  </a:txBody>
                  <a:tcPr>
                    <a:solidFill>
                      <a:schemeClr val="bg2">
                        <a:lumMod val="40000"/>
                        <a:lumOff val="60000"/>
                      </a:schemeClr>
                    </a:solidFill>
                  </a:tcPr>
                </a:tc>
                <a:tc>
                  <a:txBody>
                    <a:bodyPr/>
                    <a:lstStyle/>
                    <a:p>
                      <a:r>
                        <a:rPr lang="en-SG" sz="1000" dirty="0"/>
                        <a:t>COCO dataset</a:t>
                      </a:r>
                    </a:p>
                  </a:txBody>
                  <a:tcPr>
                    <a:solidFill>
                      <a:schemeClr val="bg2">
                        <a:lumMod val="40000"/>
                        <a:lumOff val="60000"/>
                      </a:schemeClr>
                    </a:solidFill>
                  </a:tcPr>
                </a:tc>
                <a:tc>
                  <a:txBody>
                    <a:bodyPr/>
                    <a:lstStyle/>
                    <a:p>
                      <a:r>
                        <a:rPr lang="en-SG" sz="1000" dirty="0">
                          <a:hlinkClick r:id="rId14"/>
                        </a:rPr>
                        <a:t>COCO</a:t>
                      </a:r>
                      <a:endParaRPr lang="en-SG" sz="1000" dirty="0"/>
                    </a:p>
                  </a:txBody>
                  <a:tcPr/>
                </a:tc>
                <a:extLst>
                  <a:ext uri="{0D108BD9-81ED-4DB2-BD59-A6C34878D82A}">
                    <a16:rowId xmlns:a16="http://schemas.microsoft.com/office/drawing/2014/main" val="1367387664"/>
                  </a:ext>
                </a:extLst>
              </a:tr>
              <a:tr h="0">
                <a:tc>
                  <a:txBody>
                    <a:bodyPr/>
                    <a:lstStyle/>
                    <a:p>
                      <a:r>
                        <a:rPr lang="en-SG" sz="1000" dirty="0"/>
                        <a:t>Stretch goals</a:t>
                      </a:r>
                    </a:p>
                  </a:txBody>
                  <a:tcPr>
                    <a:solidFill>
                      <a:schemeClr val="bg2">
                        <a:lumMod val="40000"/>
                        <a:lumOff val="60000"/>
                      </a:schemeClr>
                    </a:solidFill>
                  </a:tcPr>
                </a:tc>
                <a:tc>
                  <a:txBody>
                    <a:bodyPr/>
                    <a:lstStyle/>
                    <a:p>
                      <a:r>
                        <a:rPr lang="en-SG" sz="1000" dirty="0"/>
                        <a:t>Multi-label CV using </a:t>
                      </a:r>
                      <a:r>
                        <a:rPr lang="en-SG" sz="1000" dirty="0" err="1"/>
                        <a:t>Keras</a:t>
                      </a:r>
                      <a:endParaRPr lang="en-SG" sz="1000" dirty="0"/>
                    </a:p>
                  </a:txBody>
                  <a:tcPr>
                    <a:solidFill>
                      <a:schemeClr val="bg2">
                        <a:lumMod val="40000"/>
                        <a:lumOff val="60000"/>
                      </a:schemeClr>
                    </a:solidFill>
                  </a:tcPr>
                </a:tc>
                <a:tc>
                  <a:txBody>
                    <a:bodyPr/>
                    <a:lstStyle/>
                    <a:p>
                      <a:r>
                        <a:rPr lang="en-SG" sz="1000" dirty="0">
                          <a:hlinkClick r:id="rId15"/>
                        </a:rPr>
                        <a:t>Analytics Vidhya</a:t>
                      </a:r>
                      <a:endParaRPr lang="en-SG" sz="1000" dirty="0"/>
                    </a:p>
                  </a:txBody>
                  <a:tcPr/>
                </a:tc>
                <a:extLst>
                  <a:ext uri="{0D108BD9-81ED-4DB2-BD59-A6C34878D82A}">
                    <a16:rowId xmlns:a16="http://schemas.microsoft.com/office/drawing/2014/main" val="88288436"/>
                  </a:ext>
                </a:extLst>
              </a:tr>
              <a:tr h="0">
                <a:tc>
                  <a:txBody>
                    <a:bodyPr/>
                    <a:lstStyle/>
                    <a:p>
                      <a:endParaRPr lang="en-SG" sz="1000" dirty="0"/>
                    </a:p>
                  </a:txBody>
                  <a:tcPr>
                    <a:solidFill>
                      <a:schemeClr val="bg2">
                        <a:lumMod val="40000"/>
                        <a:lumOff val="60000"/>
                      </a:schemeClr>
                    </a:solidFill>
                  </a:tcPr>
                </a:tc>
                <a:tc>
                  <a:txBody>
                    <a:bodyPr/>
                    <a:lstStyle/>
                    <a:p>
                      <a:r>
                        <a:rPr lang="en-SG" sz="1000" dirty="0" err="1"/>
                        <a:t>Streamlit</a:t>
                      </a:r>
                      <a:r>
                        <a:rPr lang="en-SG" sz="1000" dirty="0"/>
                        <a:t> deployment</a:t>
                      </a:r>
                    </a:p>
                  </a:txBody>
                  <a:tcPr>
                    <a:solidFill>
                      <a:schemeClr val="bg2">
                        <a:lumMod val="40000"/>
                        <a:lumOff val="60000"/>
                      </a:schemeClr>
                    </a:solidFill>
                  </a:tcPr>
                </a:tc>
                <a:tc>
                  <a:txBody>
                    <a:bodyPr/>
                    <a:lstStyle/>
                    <a:p>
                      <a:r>
                        <a:rPr lang="en-SG" sz="1000" dirty="0">
                          <a:hlinkClick r:id="rId16"/>
                        </a:rPr>
                        <a:t>thepbordin</a:t>
                      </a:r>
                      <a:endParaRPr lang="en-SG" sz="1000" dirty="0"/>
                    </a:p>
                  </a:txBody>
                  <a:tcPr/>
                </a:tc>
                <a:extLst>
                  <a:ext uri="{0D108BD9-81ED-4DB2-BD59-A6C34878D82A}">
                    <a16:rowId xmlns:a16="http://schemas.microsoft.com/office/drawing/2014/main" val="374537866"/>
                  </a:ext>
                </a:extLst>
              </a:tr>
              <a:tr h="0">
                <a:tc>
                  <a:txBody>
                    <a:bodyPr/>
                    <a:lstStyle/>
                    <a:p>
                      <a:endParaRPr lang="en-SG" sz="1000" dirty="0"/>
                    </a:p>
                  </a:txBody>
                  <a:tcPr>
                    <a:solidFill>
                      <a:schemeClr val="bg2">
                        <a:lumMod val="40000"/>
                        <a:lumOff val="60000"/>
                      </a:schemeClr>
                    </a:solidFill>
                  </a:tcPr>
                </a:tc>
                <a:tc>
                  <a:txBody>
                    <a:bodyPr/>
                    <a:lstStyle/>
                    <a:p>
                      <a:endParaRPr lang="en-SG" sz="1000" dirty="0"/>
                    </a:p>
                  </a:txBody>
                  <a:tcPr>
                    <a:solidFill>
                      <a:schemeClr val="bg2">
                        <a:lumMod val="40000"/>
                        <a:lumOff val="60000"/>
                      </a:schemeClr>
                    </a:solidFill>
                  </a:tcPr>
                </a:tc>
                <a:tc>
                  <a:txBody>
                    <a:bodyPr/>
                    <a:lstStyle/>
                    <a:p>
                      <a:endParaRPr lang="en-SG" sz="1000" dirty="0"/>
                    </a:p>
                  </a:txBody>
                  <a:tcPr/>
                </a:tc>
                <a:extLst>
                  <a:ext uri="{0D108BD9-81ED-4DB2-BD59-A6C34878D82A}">
                    <a16:rowId xmlns:a16="http://schemas.microsoft.com/office/drawing/2014/main" val="1383611310"/>
                  </a:ext>
                </a:extLst>
              </a:tr>
            </a:tbl>
          </a:graphicData>
        </a:graphic>
      </p:graphicFrame>
    </p:spTree>
    <p:extLst>
      <p:ext uri="{BB962C8B-B14F-4D97-AF65-F5344CB8AC3E}">
        <p14:creationId xmlns:p14="http://schemas.microsoft.com/office/powerpoint/2010/main" val="3215644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A73954-FEF6-632B-4086-DDFE62154819}"/>
              </a:ext>
            </a:extLst>
          </p:cNvPr>
          <p:cNvSpPr>
            <a:spLocks noGrp="1"/>
          </p:cNvSpPr>
          <p:nvPr>
            <p:ph type="subTitle" idx="1"/>
          </p:nvPr>
        </p:nvSpPr>
        <p:spPr>
          <a:xfrm>
            <a:off x="702341" y="843558"/>
            <a:ext cx="7721659" cy="3672408"/>
          </a:xfrm>
        </p:spPr>
        <p:txBody>
          <a:bodyPr wrap="square" tIns="0" bIns="0" anchor="t" anchorCtr="0"/>
          <a:lstStyle/>
          <a:p>
            <a:pPr marL="180000" indent="-180000" algn="l">
              <a:spcBef>
                <a:spcPts val="300"/>
              </a:spcBef>
              <a:buSzPct val="100000"/>
              <a:buFont typeface="Wingdings" panose="05000000000000000000" pitchFamily="2" charset="2"/>
              <a:buChar char="§"/>
            </a:pPr>
            <a:r>
              <a:rPr lang="en-GB" sz="1200" dirty="0">
                <a:latin typeface="+mn-lt"/>
              </a:rPr>
              <a:t>The digitally generated photos were printed and made into physical documents</a:t>
            </a:r>
          </a:p>
          <a:p>
            <a:pPr marL="180000" indent="-180000" algn="l">
              <a:spcBef>
                <a:spcPts val="1200"/>
              </a:spcBef>
              <a:buSzPct val="100000"/>
              <a:buFont typeface="Wingdings" panose="05000000000000000000" pitchFamily="2" charset="2"/>
              <a:buChar char="§"/>
            </a:pPr>
            <a:r>
              <a:rPr lang="en-GB" sz="1200" dirty="0">
                <a:latin typeface="+mn-lt"/>
              </a:rPr>
              <a:t>These documents were then taken under these conditions:</a:t>
            </a:r>
          </a:p>
          <a:p>
            <a:pPr marL="637200" lvl="1" indent="-180000" algn="l">
              <a:spcBef>
                <a:spcPts val="300"/>
              </a:spcBef>
              <a:buSzPct val="100000"/>
              <a:buFont typeface="Wingdings" panose="05000000000000000000" pitchFamily="2" charset="2"/>
              <a:buChar char="§"/>
            </a:pPr>
            <a:r>
              <a:rPr lang="en-GB" sz="1200" dirty="0">
                <a:latin typeface="+mn-lt"/>
              </a:rPr>
              <a:t>Low  lighting  conditions  (20  documents  of  each type)</a:t>
            </a:r>
          </a:p>
          <a:p>
            <a:pPr marL="637200" lvl="1" indent="-180000" algn="l">
              <a:spcBef>
                <a:spcPts val="300"/>
              </a:spcBef>
              <a:buSzPct val="100000"/>
              <a:buFont typeface="Wingdings" panose="05000000000000000000" pitchFamily="2" charset="2"/>
              <a:buChar char="§"/>
            </a:pPr>
            <a:r>
              <a:rPr lang="en-GB" sz="1200" dirty="0">
                <a:latin typeface="+mn-lt"/>
              </a:rPr>
              <a:t>Keyboard as a background (10 documents of each type)</a:t>
            </a:r>
          </a:p>
          <a:p>
            <a:pPr marL="637200" lvl="1" indent="-180000" algn="l">
              <a:spcBef>
                <a:spcPts val="300"/>
              </a:spcBef>
              <a:buSzPct val="100000"/>
              <a:buFont typeface="Wingdings" panose="05000000000000000000" pitchFamily="2" charset="2"/>
              <a:buChar char="§"/>
            </a:pPr>
            <a:r>
              <a:rPr lang="en-GB" sz="1200" dirty="0">
                <a:latin typeface="+mn-lt"/>
              </a:rPr>
              <a:t>Natural  lighting,  captured  outdoors  (10  documents of each type)</a:t>
            </a:r>
          </a:p>
          <a:p>
            <a:pPr marL="637200" lvl="1" indent="-180000" algn="l">
              <a:spcBef>
                <a:spcPts val="300"/>
              </a:spcBef>
              <a:buSzPct val="100000"/>
              <a:buFont typeface="Wingdings" panose="05000000000000000000" pitchFamily="2" charset="2"/>
              <a:buChar char="§"/>
            </a:pPr>
            <a:r>
              <a:rPr lang="en-GB" sz="1200" dirty="0">
                <a:latin typeface="+mn-lt"/>
              </a:rPr>
              <a:t>Table  as  a  background  (10  documents  of  each type)</a:t>
            </a:r>
          </a:p>
          <a:p>
            <a:pPr marL="637200" lvl="1" indent="-180000" algn="l">
              <a:spcBef>
                <a:spcPts val="300"/>
              </a:spcBef>
              <a:buSzPct val="100000"/>
              <a:buFont typeface="Wingdings" panose="05000000000000000000" pitchFamily="2" charset="2"/>
              <a:buChar char="§"/>
            </a:pPr>
            <a:r>
              <a:rPr lang="en-GB" sz="1200" dirty="0">
                <a:latin typeface="+mn-lt"/>
              </a:rPr>
              <a:t>Cloth  with  various textures  as a  background (10 documents of each type)</a:t>
            </a:r>
          </a:p>
          <a:p>
            <a:pPr marL="637200" lvl="1" indent="-180000" algn="l">
              <a:spcBef>
                <a:spcPts val="300"/>
              </a:spcBef>
              <a:buSzPct val="100000"/>
              <a:buFont typeface="Wingdings" panose="05000000000000000000" pitchFamily="2" charset="2"/>
              <a:buChar char="§"/>
            </a:pPr>
            <a:r>
              <a:rPr lang="en-GB" sz="1200" dirty="0">
                <a:latin typeface="+mn-lt"/>
              </a:rPr>
              <a:t>Text document as a background (10 documents of each type)</a:t>
            </a:r>
          </a:p>
          <a:p>
            <a:pPr marL="637200" lvl="1" indent="-180000" algn="l">
              <a:spcBef>
                <a:spcPts val="300"/>
              </a:spcBef>
              <a:buSzPct val="100000"/>
              <a:buFont typeface="Wingdings" panose="05000000000000000000" pitchFamily="2" charset="2"/>
              <a:buChar char="§"/>
            </a:pPr>
            <a:r>
              <a:rPr lang="en-GB" sz="1200" dirty="0">
                <a:latin typeface="+mn-lt"/>
              </a:rPr>
              <a:t>High  projective distortions  of  the  document  (20 documents of each type)</a:t>
            </a:r>
          </a:p>
          <a:p>
            <a:pPr marL="637200" lvl="1" indent="-180000" algn="l">
              <a:spcBef>
                <a:spcPts val="300"/>
              </a:spcBef>
              <a:buSzPct val="100000"/>
              <a:buFont typeface="Wingdings" panose="05000000000000000000" pitchFamily="2" charset="2"/>
              <a:buChar char="§"/>
            </a:pPr>
            <a:r>
              <a:rPr lang="en-GB" sz="1200" dirty="0">
                <a:latin typeface="+mn-lt"/>
              </a:rPr>
              <a:t>Highlight from the sun or lamp hides a portion of the document (10 documents of each type) </a:t>
            </a:r>
          </a:p>
          <a:p>
            <a:pPr marL="180000" indent="-180000" algn="l">
              <a:spcBef>
                <a:spcPts val="1200"/>
              </a:spcBef>
              <a:buSzPct val="100000"/>
              <a:buFont typeface="Wingdings" panose="05000000000000000000" pitchFamily="2" charset="2"/>
              <a:buChar char="§"/>
            </a:pPr>
            <a:r>
              <a:rPr lang="en-GB" sz="1200" dirty="0">
                <a:latin typeface="+mn-lt"/>
              </a:rPr>
              <a:t>Each country abide to these pre-set parameters:</a:t>
            </a:r>
          </a:p>
          <a:p>
            <a:pPr marL="637200" lvl="1" indent="-180000" algn="l">
              <a:spcBef>
                <a:spcPts val="300"/>
              </a:spcBef>
              <a:buSzPct val="100000"/>
              <a:buFont typeface="Wingdings" panose="05000000000000000000" pitchFamily="2" charset="2"/>
              <a:buChar char="§"/>
            </a:pPr>
            <a:r>
              <a:rPr lang="en-GB" sz="1200" dirty="0">
                <a:latin typeface="+mn-lt"/>
              </a:rPr>
              <a:t>80% are adults (18 – 60 years old)</a:t>
            </a:r>
          </a:p>
          <a:p>
            <a:pPr marL="637200" lvl="1" indent="-180000" algn="l">
              <a:spcBef>
                <a:spcPts val="300"/>
              </a:spcBef>
              <a:buSzPct val="100000"/>
              <a:buFont typeface="Wingdings" panose="05000000000000000000" pitchFamily="2" charset="2"/>
              <a:buChar char="§"/>
            </a:pPr>
            <a:r>
              <a:rPr lang="en-GB" sz="1200" dirty="0">
                <a:latin typeface="+mn-lt"/>
              </a:rPr>
              <a:t>10% are seniors (&gt;60)</a:t>
            </a:r>
          </a:p>
          <a:p>
            <a:pPr marL="637200" lvl="1" indent="-180000" algn="l">
              <a:spcBef>
                <a:spcPts val="300"/>
              </a:spcBef>
              <a:buSzPct val="100000"/>
              <a:buFont typeface="Wingdings" panose="05000000000000000000" pitchFamily="2" charset="2"/>
              <a:buChar char="§"/>
            </a:pPr>
            <a:r>
              <a:rPr lang="en-GB" sz="1200" dirty="0">
                <a:latin typeface="+mn-lt"/>
              </a:rPr>
              <a:t>10% are children, adolescents (&lt;= 17)</a:t>
            </a:r>
          </a:p>
          <a:p>
            <a:pPr marL="637200" lvl="1" indent="-180000" algn="l">
              <a:spcBef>
                <a:spcPts val="300"/>
              </a:spcBef>
              <a:buSzPct val="100000"/>
              <a:buFont typeface="Wingdings" panose="05000000000000000000" pitchFamily="2" charset="2"/>
              <a:buChar char="§"/>
            </a:pPr>
            <a:r>
              <a:rPr lang="en-GB" sz="1200" dirty="0">
                <a:latin typeface="+mn-lt"/>
              </a:rPr>
              <a:t>50:50 male-female ratio</a:t>
            </a:r>
          </a:p>
          <a:p>
            <a:pPr marL="180000" indent="-180000" algn="l">
              <a:spcBef>
                <a:spcPts val="1200"/>
              </a:spcBef>
              <a:buSzPct val="100000"/>
              <a:buFont typeface="Wingdings" panose="05000000000000000000" pitchFamily="2" charset="2"/>
              <a:buChar char="§"/>
            </a:pPr>
            <a:r>
              <a:rPr lang="en-GB" sz="1200" dirty="0">
                <a:latin typeface="+mn-lt"/>
              </a:rPr>
              <a:t>Source: </a:t>
            </a:r>
            <a:r>
              <a:rPr lang="en-GB" sz="1200" dirty="0">
                <a:latin typeface="+mn-lt"/>
                <a:hlinkClick r:id="rId2"/>
              </a:rPr>
              <a:t>MIDV-2020: A Comprehensive Benchmark Dataset for Identity Document Analysis</a:t>
            </a:r>
            <a:endParaRPr lang="en-GB" sz="1200" dirty="0">
              <a:latin typeface="+mn-lt"/>
            </a:endParaRPr>
          </a:p>
        </p:txBody>
      </p:sp>
      <p:sp>
        <p:nvSpPr>
          <p:cNvPr id="4" name="Google Shape;427;p30">
            <a:extLst>
              <a:ext uri="{FF2B5EF4-FFF2-40B4-BE49-F238E27FC236}">
                <a16:creationId xmlns:a16="http://schemas.microsoft.com/office/drawing/2014/main" id="{1C7A2BA7-29EA-41DD-0442-F0FEA22CC10B}"/>
              </a:ext>
            </a:extLst>
          </p:cNvPr>
          <p:cNvSpPr txBox="1">
            <a:spLocks noGrp="1"/>
          </p:cNvSpPr>
          <p:nvPr>
            <p:ph type="title"/>
          </p:nvPr>
        </p:nvSpPr>
        <p:spPr>
          <a:xfrm>
            <a:off x="720000" y="2674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A: Dataset</a:t>
            </a:r>
            <a:endParaRPr sz="2800" dirty="0"/>
          </a:p>
        </p:txBody>
      </p:sp>
      <p:cxnSp>
        <p:nvCxnSpPr>
          <p:cNvPr id="5" name="Google Shape;436;p30">
            <a:extLst>
              <a:ext uri="{FF2B5EF4-FFF2-40B4-BE49-F238E27FC236}">
                <a16:creationId xmlns:a16="http://schemas.microsoft.com/office/drawing/2014/main" id="{2F6C2EE2-F907-51FF-E69E-6A5CBB0CFB63}"/>
              </a:ext>
            </a:extLst>
          </p:cNvPr>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spTree>
    <p:extLst>
      <p:ext uri="{BB962C8B-B14F-4D97-AF65-F5344CB8AC3E}">
        <p14:creationId xmlns:p14="http://schemas.microsoft.com/office/powerpoint/2010/main" val="683417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Brief History of YOLO</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1206082"/>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200" b="1" dirty="0"/>
              <a:t>YOLO (You Only Look Once) is a popular object detection and image segmentation model </a:t>
            </a:r>
            <a:r>
              <a:rPr lang="en-GB" sz="1200" dirty="0"/>
              <a:t>developed by Joseph Redmon and Ali Farhadi at the University of Washington. The first version of YOLO was released in 2015 and </a:t>
            </a:r>
            <a:r>
              <a:rPr lang="en-GB" sz="1200" b="1" dirty="0"/>
              <a:t>quickly gained popularity due to its high speed and accuracy</a:t>
            </a:r>
            <a:r>
              <a:rPr lang="en-GB" sz="1200" dirty="0"/>
              <a:t>.</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YOLOv2 was released in 2016 and improved upon the original model by incorporating batch normalization, anchor boxes, and dimension clusters. YOLOv3 was released in 2018 and further improved the model's performance by using a more efficient backbone network, adding a feature pyramid, and making use of focal loss.</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In 2020, YOLOv4 was released which introduced a number of innovations such as the use of Mosaic data augmentation, a new anchor-free detection head, and a new loss function.</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In 2021, Ultralytics released YOLOv5, which further improved the model's performance and added new features such as support for panoptic segmentation and object tracking. In addition, Ultralytics maintains a public open-source repository to provide guides and tutorials on the installation and use of YOLOv5 – </a:t>
            </a:r>
            <a:r>
              <a:rPr lang="en-GB" sz="1200" b="1" dirty="0"/>
              <a:t>making YOLOv5 easy to build and use</a:t>
            </a:r>
            <a:r>
              <a:rPr lang="en-GB" sz="1200" dirty="0"/>
              <a:t>.</a:t>
            </a:r>
          </a:p>
          <a:p>
            <a:pPr marL="171450" indent="-171450">
              <a:buFont typeface="Arial" panose="020B0604020202020204" pitchFamily="34" charset="0"/>
              <a:buChar char="•"/>
            </a:pPr>
            <a:endParaRPr lang="en-GB" sz="1200" dirty="0"/>
          </a:p>
          <a:p>
            <a:r>
              <a:rPr lang="en-GB" sz="1200" dirty="0"/>
              <a:t>Source: </a:t>
            </a:r>
            <a:r>
              <a:rPr lang="en-GB" sz="1200" dirty="0">
                <a:hlinkClick r:id="rId3"/>
              </a:rPr>
              <a:t>Ultralytics</a:t>
            </a:r>
            <a:endParaRPr lang="en-SG" sz="1200" dirty="0"/>
          </a:p>
        </p:txBody>
      </p:sp>
    </p:spTree>
    <p:extLst>
      <p:ext uri="{BB962C8B-B14F-4D97-AF65-F5344CB8AC3E}">
        <p14:creationId xmlns:p14="http://schemas.microsoft.com/office/powerpoint/2010/main" val="2646046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2052" name="Picture 4">
            <a:extLst>
              <a:ext uri="{FF2B5EF4-FFF2-40B4-BE49-F238E27FC236}">
                <a16:creationId xmlns:a16="http://schemas.microsoft.com/office/drawing/2014/main" id="{65EE76F7-E109-533A-3B23-E3F4C3AB7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275606"/>
            <a:ext cx="4200092" cy="2616058"/>
          </a:xfrm>
          <a:prstGeom prst="rect">
            <a:avLst/>
          </a:prstGeom>
          <a:noFill/>
          <a:extLst>
            <a:ext uri="{909E8E84-426E-40DD-AFC4-6F175D3DCCD1}">
              <a14:hiddenFill xmlns:a14="http://schemas.microsoft.com/office/drawing/2010/main">
                <a:solidFill>
                  <a:srgbClr val="FFFFFF"/>
                </a:solidFill>
              </a14:hiddenFill>
            </a:ext>
          </a:extLst>
        </p:spPr>
      </p:pic>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Why YOLO and Not Other Models?</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sp>
        <p:nvSpPr>
          <p:cNvPr id="3" name="Rectangle 2">
            <a:extLst>
              <a:ext uri="{FF2B5EF4-FFF2-40B4-BE49-F238E27FC236}">
                <a16:creationId xmlns:a16="http://schemas.microsoft.com/office/drawing/2014/main" id="{1F365068-1A43-E4F3-9548-B9092F9D42E9}"/>
              </a:ext>
            </a:extLst>
          </p:cNvPr>
          <p:cNvSpPr/>
          <p:nvPr/>
        </p:nvSpPr>
        <p:spPr>
          <a:xfrm>
            <a:off x="1979712" y="2388142"/>
            <a:ext cx="815716" cy="108012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10E1BDAB-EDDE-D43E-222A-C8F9E1E94E27}"/>
              </a:ext>
            </a:extLst>
          </p:cNvPr>
          <p:cNvSpPr txBox="1"/>
          <p:nvPr/>
        </p:nvSpPr>
        <p:spPr>
          <a:xfrm>
            <a:off x="323528" y="2343426"/>
            <a:ext cx="1656184" cy="1169551"/>
          </a:xfrm>
          <a:prstGeom prst="rect">
            <a:avLst/>
          </a:prstGeom>
          <a:solidFill>
            <a:schemeClr val="bg2"/>
          </a:solidFill>
        </p:spPr>
        <p:txBody>
          <a:bodyPr wrap="square">
            <a:spAutoFit/>
          </a:bodyPr>
          <a:lstStyle/>
          <a:p>
            <a:pPr algn="ctr"/>
            <a:r>
              <a:rPr lang="en-SG" b="1" dirty="0"/>
              <a:t>YOLO excels in detection speed</a:t>
            </a:r>
            <a:r>
              <a:rPr lang="en-SG" dirty="0"/>
              <a:t>, enabling object detection in real-time videos</a:t>
            </a:r>
          </a:p>
        </p:txBody>
      </p:sp>
      <p:sp>
        <p:nvSpPr>
          <p:cNvPr id="6" name="TextBox 5">
            <a:extLst>
              <a:ext uri="{FF2B5EF4-FFF2-40B4-BE49-F238E27FC236}">
                <a16:creationId xmlns:a16="http://schemas.microsoft.com/office/drawing/2014/main" id="{A5581837-8FEF-7ABF-1239-C345DD77865C}"/>
              </a:ext>
            </a:extLst>
          </p:cNvPr>
          <p:cNvSpPr txBox="1"/>
          <p:nvPr/>
        </p:nvSpPr>
        <p:spPr>
          <a:xfrm>
            <a:off x="4667636" y="3915978"/>
            <a:ext cx="1526120" cy="246221"/>
          </a:xfrm>
          <a:prstGeom prst="rect">
            <a:avLst/>
          </a:prstGeom>
          <a:noFill/>
        </p:spPr>
        <p:txBody>
          <a:bodyPr wrap="square">
            <a:spAutoFit/>
          </a:bodyPr>
          <a:lstStyle/>
          <a:p>
            <a:r>
              <a:rPr lang="en-GB" sz="1000" dirty="0"/>
              <a:t>Source: </a:t>
            </a:r>
            <a:r>
              <a:rPr lang="en-GB" sz="1000" dirty="0">
                <a:hlinkClick r:id="rId4"/>
              </a:rPr>
              <a:t>YOLOv3 paper</a:t>
            </a:r>
            <a:endParaRPr lang="en-SG" sz="1000" dirty="0"/>
          </a:p>
        </p:txBody>
      </p:sp>
      <p:sp>
        <p:nvSpPr>
          <p:cNvPr id="8" name="TextBox 7">
            <a:extLst>
              <a:ext uri="{FF2B5EF4-FFF2-40B4-BE49-F238E27FC236}">
                <a16:creationId xmlns:a16="http://schemas.microsoft.com/office/drawing/2014/main" id="{5C36D517-10D3-AD39-EEF2-618F6EBEDD3A}"/>
              </a:ext>
            </a:extLst>
          </p:cNvPr>
          <p:cNvSpPr txBox="1"/>
          <p:nvPr/>
        </p:nvSpPr>
        <p:spPr>
          <a:xfrm>
            <a:off x="6228184" y="1779662"/>
            <a:ext cx="2448272" cy="1815882"/>
          </a:xfrm>
          <a:prstGeom prst="rect">
            <a:avLst/>
          </a:prstGeom>
          <a:noFill/>
        </p:spPr>
        <p:txBody>
          <a:bodyPr wrap="square">
            <a:spAutoFit/>
          </a:bodyPr>
          <a:lstStyle/>
          <a:p>
            <a:r>
              <a:rPr lang="en-GB" dirty="0"/>
              <a:t>YOLO is a </a:t>
            </a:r>
            <a:r>
              <a:rPr lang="en-GB" b="1" dirty="0"/>
              <a:t>single-shot detector*</a:t>
            </a:r>
            <a:r>
              <a:rPr lang="en-GB" dirty="0"/>
              <a:t> that uses a fully convolutional neural network (CNN) to process an image. It processes an entire image in a single pass, making them computationally efficient.</a:t>
            </a:r>
            <a:endParaRPr lang="en-SG" dirty="0"/>
          </a:p>
        </p:txBody>
      </p:sp>
      <p:sp>
        <p:nvSpPr>
          <p:cNvPr id="10" name="TextBox 9">
            <a:extLst>
              <a:ext uri="{FF2B5EF4-FFF2-40B4-BE49-F238E27FC236}">
                <a16:creationId xmlns:a16="http://schemas.microsoft.com/office/drawing/2014/main" id="{F3AF2960-3B1C-4A1E-F452-B17D79DFBED3}"/>
              </a:ext>
            </a:extLst>
          </p:cNvPr>
          <p:cNvSpPr txBox="1"/>
          <p:nvPr/>
        </p:nvSpPr>
        <p:spPr>
          <a:xfrm>
            <a:off x="395536" y="4371950"/>
            <a:ext cx="8352928" cy="507831"/>
          </a:xfrm>
          <a:prstGeom prst="rect">
            <a:avLst/>
          </a:prstGeom>
          <a:noFill/>
        </p:spPr>
        <p:txBody>
          <a:bodyPr wrap="square">
            <a:spAutoFit/>
          </a:bodyPr>
          <a:lstStyle/>
          <a:p>
            <a:r>
              <a:rPr lang="en-GB" sz="900" dirty="0"/>
              <a:t>*Single-shot object detection uses a single pass of the input image to make predictions about the presence and location of objects in the image. Whereas a two-shot object detection uses two passes of the input image to make predictions about the presence and location of objects: the first pass is used to generate a set of proposals or potential object locations, and the second pass is used to refine these proposals and make final predictions</a:t>
            </a:r>
            <a:endParaRPr lang="en-SG" sz="900" dirty="0"/>
          </a:p>
        </p:txBody>
      </p:sp>
    </p:spTree>
    <p:extLst>
      <p:ext uri="{BB962C8B-B14F-4D97-AF65-F5344CB8AC3E}">
        <p14:creationId xmlns:p14="http://schemas.microsoft.com/office/powerpoint/2010/main" val="1891306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2050" name="Picture 2">
            <a:extLst>
              <a:ext uri="{FF2B5EF4-FFF2-40B4-BE49-F238E27FC236}">
                <a16:creationId xmlns:a16="http://schemas.microsoft.com/office/drawing/2014/main" id="{CF30D781-247A-6005-95CD-7FB7DFF72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563638"/>
            <a:ext cx="4570400" cy="2266950"/>
          </a:xfrm>
          <a:prstGeom prst="rect">
            <a:avLst/>
          </a:prstGeom>
          <a:noFill/>
          <a:extLst>
            <a:ext uri="{909E8E84-426E-40DD-AFC4-6F175D3DCCD1}">
              <a14:hiddenFill xmlns:a14="http://schemas.microsoft.com/office/drawing/2010/main">
                <a:solidFill>
                  <a:srgbClr val="FFFFFF"/>
                </a:solidFill>
              </a14:hiddenFill>
            </a:ext>
          </a:extLst>
        </p:spPr>
      </p:pic>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Why YOLOv5l (Large)?</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sp>
        <p:nvSpPr>
          <p:cNvPr id="3" name="Rectangle 2">
            <a:extLst>
              <a:ext uri="{FF2B5EF4-FFF2-40B4-BE49-F238E27FC236}">
                <a16:creationId xmlns:a16="http://schemas.microsoft.com/office/drawing/2014/main" id="{1F365068-1A43-E4F3-9548-B9092F9D42E9}"/>
              </a:ext>
            </a:extLst>
          </p:cNvPr>
          <p:cNvSpPr/>
          <p:nvPr/>
        </p:nvSpPr>
        <p:spPr>
          <a:xfrm>
            <a:off x="2892188" y="1635647"/>
            <a:ext cx="2092802" cy="1762777"/>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10E1BDAB-EDDE-D43E-222A-C8F9E1E94E27}"/>
              </a:ext>
            </a:extLst>
          </p:cNvPr>
          <p:cNvSpPr txBox="1"/>
          <p:nvPr/>
        </p:nvSpPr>
        <p:spPr>
          <a:xfrm>
            <a:off x="1236004" y="2001737"/>
            <a:ext cx="1656184" cy="1169551"/>
          </a:xfrm>
          <a:prstGeom prst="rect">
            <a:avLst/>
          </a:prstGeom>
          <a:solidFill>
            <a:schemeClr val="bg2"/>
          </a:solidFill>
        </p:spPr>
        <p:txBody>
          <a:bodyPr wrap="square">
            <a:spAutoFit/>
          </a:bodyPr>
          <a:lstStyle/>
          <a:p>
            <a:pPr algn="ctr"/>
            <a:r>
              <a:rPr lang="en-SG" b="1" dirty="0"/>
              <a:t>YOLOv5l offers a balance between performance and speed </a:t>
            </a:r>
            <a:r>
              <a:rPr lang="en-SG" dirty="0"/>
              <a:t>of inference</a:t>
            </a:r>
          </a:p>
        </p:txBody>
      </p:sp>
      <p:sp>
        <p:nvSpPr>
          <p:cNvPr id="6" name="TextBox 5">
            <a:extLst>
              <a:ext uri="{FF2B5EF4-FFF2-40B4-BE49-F238E27FC236}">
                <a16:creationId xmlns:a16="http://schemas.microsoft.com/office/drawing/2014/main" id="{A5581837-8FEF-7ABF-1239-C345DD77865C}"/>
              </a:ext>
            </a:extLst>
          </p:cNvPr>
          <p:cNvSpPr txBox="1"/>
          <p:nvPr/>
        </p:nvSpPr>
        <p:spPr>
          <a:xfrm>
            <a:off x="6372200" y="3837697"/>
            <a:ext cx="1186024" cy="246221"/>
          </a:xfrm>
          <a:prstGeom prst="rect">
            <a:avLst/>
          </a:prstGeom>
          <a:noFill/>
        </p:spPr>
        <p:txBody>
          <a:bodyPr wrap="square">
            <a:spAutoFit/>
          </a:bodyPr>
          <a:lstStyle/>
          <a:p>
            <a:r>
              <a:rPr lang="en-GB" sz="1000" dirty="0"/>
              <a:t>Source: </a:t>
            </a:r>
            <a:r>
              <a:rPr lang="en-GB" sz="1000" dirty="0">
                <a:hlinkClick r:id="rId4"/>
              </a:rPr>
              <a:t>Ultraytics</a:t>
            </a:r>
            <a:endParaRPr lang="en-SG" sz="1000" dirty="0"/>
          </a:p>
        </p:txBody>
      </p:sp>
    </p:spTree>
    <p:extLst>
      <p:ext uri="{BB962C8B-B14F-4D97-AF65-F5344CB8AC3E}">
        <p14:creationId xmlns:p14="http://schemas.microsoft.com/office/powerpoint/2010/main" val="2993515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05600" y="445025"/>
            <a:ext cx="771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YOLOv5 Architecture</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sp>
        <p:nvSpPr>
          <p:cNvPr id="10" name="TextBox 9">
            <a:extLst>
              <a:ext uri="{FF2B5EF4-FFF2-40B4-BE49-F238E27FC236}">
                <a16:creationId xmlns:a16="http://schemas.microsoft.com/office/drawing/2014/main" id="{93678CA7-FC0B-A3C0-F526-45A3F7F73E0E}"/>
              </a:ext>
            </a:extLst>
          </p:cNvPr>
          <p:cNvSpPr txBox="1"/>
          <p:nvPr/>
        </p:nvSpPr>
        <p:spPr>
          <a:xfrm>
            <a:off x="705600" y="1218241"/>
            <a:ext cx="7732800" cy="2292935"/>
          </a:xfrm>
          <a:prstGeom prst="rect">
            <a:avLst/>
          </a:prstGeom>
          <a:noFill/>
        </p:spPr>
        <p:txBody>
          <a:bodyPr wrap="square">
            <a:spAutoFit/>
          </a:bodyPr>
          <a:lstStyle/>
          <a:p>
            <a:r>
              <a:rPr lang="en-GB" sz="1100" dirty="0"/>
              <a:t>The YOLO network consists of three main pieces.</a:t>
            </a:r>
          </a:p>
          <a:p>
            <a:endParaRPr lang="en-GB" sz="1100" dirty="0"/>
          </a:p>
          <a:p>
            <a:pPr marL="285750" indent="-285750">
              <a:buFont typeface="Arial" panose="020B0604020202020204" pitchFamily="34" charset="0"/>
              <a:buChar char="•"/>
            </a:pPr>
            <a:r>
              <a:rPr lang="en-GB" sz="1100" b="1" dirty="0"/>
              <a:t>Backbone</a:t>
            </a:r>
            <a:r>
              <a:rPr lang="en-GB" sz="1100" dirty="0"/>
              <a:t>: A convolutional neural network that aggregates and forms image features at different granularities.</a:t>
            </a:r>
          </a:p>
          <a:p>
            <a:pPr marL="285750" indent="-285750">
              <a:buFont typeface="Arial" panose="020B0604020202020204" pitchFamily="34" charset="0"/>
              <a:buChar char="•"/>
            </a:pPr>
            <a:r>
              <a:rPr lang="en-GB" sz="1100" b="1" dirty="0"/>
              <a:t>Neck</a:t>
            </a:r>
            <a:r>
              <a:rPr lang="en-GB" sz="1100" dirty="0"/>
              <a:t>: A series of layers to mix and combine image features to pass them forward to prediction.</a:t>
            </a:r>
          </a:p>
          <a:p>
            <a:pPr marL="285750" indent="-285750">
              <a:buFont typeface="Arial" panose="020B0604020202020204" pitchFamily="34" charset="0"/>
              <a:buChar char="•"/>
            </a:pPr>
            <a:r>
              <a:rPr lang="en-GB" sz="1100" b="1" dirty="0"/>
              <a:t>Head</a:t>
            </a:r>
            <a:r>
              <a:rPr lang="en-GB" sz="1100" dirty="0"/>
              <a:t>: Consumes features from the neck and takes box and class prediction steps.</a:t>
            </a:r>
          </a:p>
          <a:p>
            <a:pPr marL="285750" indent="-285750">
              <a:buFont typeface="Arial" panose="020B0604020202020204" pitchFamily="34" charset="0"/>
              <a:buChar char="•"/>
            </a:pPr>
            <a:endParaRPr lang="en-GB" sz="1100" dirty="0"/>
          </a:p>
          <a:p>
            <a:pPr marL="285750" indent="-285750">
              <a:buFont typeface="Arial" panose="020B0604020202020204" pitchFamily="34" charset="0"/>
              <a:buChar char="•"/>
            </a:pPr>
            <a:endParaRPr lang="en-GB" sz="1100" dirty="0"/>
          </a:p>
          <a:p>
            <a:r>
              <a:rPr lang="en-SG" sz="1100" dirty="0">
                <a:hlinkClick r:id="rId3"/>
              </a:rPr>
              <a:t>https://towardsai.net/p/computer-vision/yolo-v5%E2%80%8A-%E2%80%8Aexplained-and-demystified</a:t>
            </a:r>
            <a:endParaRPr lang="en-GB" sz="1100" dirty="0"/>
          </a:p>
          <a:p>
            <a:endParaRPr lang="en-GB" sz="1100" dirty="0"/>
          </a:p>
          <a:p>
            <a:r>
              <a:rPr lang="en-SG" sz="1100" dirty="0">
                <a:hlinkClick r:id="rId4"/>
              </a:rPr>
              <a:t>https://iq.opengenus.org/yolov5/</a:t>
            </a:r>
            <a:endParaRPr lang="en-GB" sz="1100" dirty="0"/>
          </a:p>
          <a:p>
            <a:endParaRPr lang="en-GB" sz="1100" dirty="0"/>
          </a:p>
          <a:p>
            <a:r>
              <a:rPr lang="en-SG" sz="1100" dirty="0">
                <a:hlinkClick r:id="rId5"/>
              </a:rPr>
              <a:t>https://blog.roboflow.com/yolov5-improvements-and-evaluation/</a:t>
            </a:r>
            <a:endParaRPr lang="en-GB" sz="1100" dirty="0"/>
          </a:p>
          <a:p>
            <a:endParaRPr lang="en-SG" sz="1100" dirty="0"/>
          </a:p>
        </p:txBody>
      </p:sp>
    </p:spTree>
    <p:extLst>
      <p:ext uri="{BB962C8B-B14F-4D97-AF65-F5344CB8AC3E}">
        <p14:creationId xmlns:p14="http://schemas.microsoft.com/office/powerpoint/2010/main" val="1022539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Single-Shot Object Detection</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200" dirty="0"/>
              <a:t>asd</a:t>
            </a:r>
            <a:endParaRPr lang="en-SG" sz="1200" dirty="0"/>
          </a:p>
        </p:txBody>
      </p:sp>
    </p:spTree>
    <p:extLst>
      <p:ext uri="{BB962C8B-B14F-4D97-AF65-F5344CB8AC3E}">
        <p14:creationId xmlns:p14="http://schemas.microsoft.com/office/powerpoint/2010/main" val="1856731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YOLOv5 Loss Functions</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200" dirty="0"/>
              <a:t>Classes loss(BCE loss)</a:t>
            </a:r>
          </a:p>
          <a:p>
            <a:pPr marL="171450" indent="-171450">
              <a:buFont typeface="Arial" panose="020B0604020202020204" pitchFamily="34" charset="0"/>
              <a:buChar char="•"/>
            </a:pPr>
            <a:r>
              <a:rPr lang="en-GB" sz="1200" dirty="0" err="1"/>
              <a:t>Objectness</a:t>
            </a:r>
            <a:r>
              <a:rPr lang="en-GB" sz="1200" dirty="0"/>
              <a:t> loss(BCE loss)</a:t>
            </a:r>
          </a:p>
          <a:p>
            <a:pPr marL="171450" indent="-171450">
              <a:buFont typeface="Arial" panose="020B0604020202020204" pitchFamily="34" charset="0"/>
              <a:buChar char="•"/>
            </a:pPr>
            <a:r>
              <a:rPr lang="en-GB" sz="1200" dirty="0"/>
              <a:t>Location loss(</a:t>
            </a:r>
            <a:r>
              <a:rPr lang="en-GB" sz="1200" dirty="0" err="1"/>
              <a:t>CIoU</a:t>
            </a:r>
            <a:r>
              <a:rPr lang="en-GB" sz="1200" dirty="0"/>
              <a:t> loss)</a:t>
            </a:r>
            <a:endParaRPr lang="en-SG" sz="1200" dirty="0"/>
          </a:p>
        </p:txBody>
      </p:sp>
    </p:spTree>
    <p:extLst>
      <p:ext uri="{BB962C8B-B14F-4D97-AF65-F5344CB8AC3E}">
        <p14:creationId xmlns:p14="http://schemas.microsoft.com/office/powerpoint/2010/main" val="3515303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a:t>
            </a:r>
            <a:r>
              <a:rPr lang="en-SG" sz="2800" dirty="0"/>
              <a:t>Mosaic </a:t>
            </a:r>
            <a:r>
              <a:rPr lang="en" sz="2800" dirty="0"/>
              <a:t>Data Augmentation</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200" dirty="0"/>
              <a:t>asd</a:t>
            </a:r>
            <a:endParaRPr lang="en-SG" sz="1200" dirty="0"/>
          </a:p>
        </p:txBody>
      </p:sp>
    </p:spTree>
    <p:extLst>
      <p:ext uri="{BB962C8B-B14F-4D97-AF65-F5344CB8AC3E}">
        <p14:creationId xmlns:p14="http://schemas.microsoft.com/office/powerpoint/2010/main" val="2300776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14" name="TextBox 13">
            <a:extLst>
              <a:ext uri="{FF2B5EF4-FFF2-40B4-BE49-F238E27FC236}">
                <a16:creationId xmlns:a16="http://schemas.microsoft.com/office/drawing/2014/main" id="{6AC95864-6629-2832-F55D-B6651E0F4EBE}"/>
              </a:ext>
            </a:extLst>
          </p:cNvPr>
          <p:cNvSpPr txBox="1"/>
          <p:nvPr/>
        </p:nvSpPr>
        <p:spPr>
          <a:xfrm>
            <a:off x="5995143" y="1593598"/>
            <a:ext cx="2609305" cy="523220"/>
          </a:xfrm>
          <a:prstGeom prst="rect">
            <a:avLst/>
          </a:prstGeom>
          <a:solidFill>
            <a:schemeClr val="bg1">
              <a:lumMod val="25000"/>
            </a:schemeClr>
          </a:solidFill>
        </p:spPr>
        <p:txBody>
          <a:bodyPr wrap="square">
            <a:spAutoFit/>
          </a:bodyPr>
          <a:lstStyle/>
          <a:p>
            <a:r>
              <a:rPr lang="en-SG" sz="1400" b="1" dirty="0">
                <a:solidFill>
                  <a:schemeClr val="bg2"/>
                </a:solidFill>
                <a:latin typeface="Roboto" panose="02000000000000000000" pitchFamily="2" charset="0"/>
                <a:ea typeface="Roboto" panose="02000000000000000000" pitchFamily="2" charset="0"/>
              </a:rPr>
              <a:t>           (~140m) of population yet to have a bank account</a:t>
            </a:r>
            <a:endParaRPr lang="en-SG" b="1" dirty="0">
              <a:solidFill>
                <a:schemeClr val="bg2"/>
              </a:solidFill>
              <a:latin typeface="Roboto" panose="02000000000000000000" pitchFamily="2" charset="0"/>
              <a:ea typeface="Roboto" panose="02000000000000000000" pitchFamily="2" charset="0"/>
            </a:endParaRPr>
          </a:p>
        </p:txBody>
      </p:sp>
      <p:sp>
        <p:nvSpPr>
          <p:cNvPr id="261" name="Google Shape;261;p26"/>
          <p:cNvSpPr txBox="1">
            <a:spLocks noGrp="1"/>
          </p:cNvSpPr>
          <p:nvPr>
            <p:ph type="subTitle" idx="1"/>
          </p:nvPr>
        </p:nvSpPr>
        <p:spPr>
          <a:xfrm>
            <a:off x="467544" y="1259656"/>
            <a:ext cx="4824536" cy="31122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400" b="1" dirty="0">
                <a:latin typeface="Roboto" panose="02000000000000000000" pitchFamily="2" charset="0"/>
                <a:ea typeface="Roboto" panose="02000000000000000000" pitchFamily="2" charset="0"/>
              </a:rPr>
              <a:t>Scenario: A digital bank in Singapore wants to expand its banking business into the Indonesian market</a:t>
            </a:r>
          </a:p>
          <a:p>
            <a:pPr marL="0" lvl="0" indent="0" algn="l" rtl="0">
              <a:spcBef>
                <a:spcPts val="0"/>
              </a:spcBef>
              <a:spcAft>
                <a:spcPts val="0"/>
              </a:spcAft>
              <a:buNone/>
            </a:pPr>
            <a:endParaRPr lang="en-SG" dirty="0">
              <a:latin typeface="Roboto" panose="02000000000000000000" pitchFamily="2" charset="0"/>
              <a:ea typeface="Roboto" panose="02000000000000000000" pitchFamily="2" charset="0"/>
            </a:endParaRPr>
          </a:p>
          <a:p>
            <a:pPr marL="0" lvl="0" indent="0" algn="l" rtl="0">
              <a:spcBef>
                <a:spcPts val="0"/>
              </a:spcBef>
              <a:spcAft>
                <a:spcPts val="0"/>
              </a:spcAft>
              <a:buNone/>
            </a:pPr>
            <a:r>
              <a:rPr lang="en-SG" sz="1400" b="1" dirty="0">
                <a:latin typeface="Roboto" panose="02000000000000000000" pitchFamily="2" charset="0"/>
                <a:ea typeface="Roboto" panose="02000000000000000000" pitchFamily="2" charset="0"/>
              </a:rPr>
              <a:t>Opportunity:</a:t>
            </a:r>
          </a:p>
          <a:p>
            <a:pPr marL="171450" indent="-171450">
              <a:spcBef>
                <a:spcPts val="600"/>
              </a:spcBef>
              <a:buSzPct val="100000"/>
              <a:buFont typeface="Wingdings" panose="05000000000000000000" pitchFamily="2" charset="2"/>
              <a:buChar char="§"/>
            </a:pPr>
            <a:r>
              <a:rPr lang="en-SG" sz="1150" b="1" dirty="0">
                <a:latin typeface="Roboto" panose="02000000000000000000" pitchFamily="2" charset="0"/>
                <a:ea typeface="Roboto" panose="02000000000000000000" pitchFamily="2" charset="0"/>
              </a:rPr>
              <a:t>Large under-served market: </a:t>
            </a:r>
            <a:r>
              <a:rPr lang="en-SG" sz="1150" dirty="0">
                <a:latin typeface="Roboto" panose="02000000000000000000" pitchFamily="2" charset="0"/>
                <a:ea typeface="Roboto" panose="02000000000000000000" pitchFamily="2" charset="0"/>
              </a:rPr>
              <a:t>4</a:t>
            </a:r>
            <a:r>
              <a:rPr lang="en-SG" sz="1150" baseline="30000" dirty="0">
                <a:latin typeface="Roboto" panose="02000000000000000000" pitchFamily="2" charset="0"/>
                <a:ea typeface="Roboto" panose="02000000000000000000" pitchFamily="2" charset="0"/>
              </a:rPr>
              <a:t>th</a:t>
            </a:r>
            <a:r>
              <a:rPr lang="en-SG" sz="1150" dirty="0">
                <a:latin typeface="Roboto" panose="02000000000000000000" pitchFamily="2" charset="0"/>
                <a:ea typeface="Roboto" panose="02000000000000000000" pitchFamily="2" charset="0"/>
              </a:rPr>
              <a:t> most populous nation, 3</a:t>
            </a:r>
            <a:r>
              <a:rPr lang="en-SG" sz="1150" baseline="30000" dirty="0">
                <a:latin typeface="Roboto" panose="02000000000000000000" pitchFamily="2" charset="0"/>
                <a:ea typeface="Roboto" panose="02000000000000000000" pitchFamily="2" charset="0"/>
              </a:rPr>
              <a:t>rd</a:t>
            </a:r>
            <a:r>
              <a:rPr lang="en-SG" sz="1150" dirty="0">
                <a:latin typeface="Roboto" panose="02000000000000000000" pitchFamily="2" charset="0"/>
                <a:ea typeface="Roboto" panose="02000000000000000000" pitchFamily="2" charset="0"/>
              </a:rPr>
              <a:t> largest unbanked population</a:t>
            </a:r>
            <a:r>
              <a:rPr lang="en-SG" sz="1150" baseline="30000" dirty="0">
                <a:latin typeface="Roboto" panose="02000000000000000000" pitchFamily="2" charset="0"/>
                <a:ea typeface="Roboto" panose="02000000000000000000" pitchFamily="2" charset="0"/>
              </a:rPr>
              <a:t>1</a:t>
            </a:r>
          </a:p>
          <a:p>
            <a:pPr marL="171450" indent="-171450">
              <a:spcBef>
                <a:spcPts val="600"/>
              </a:spcBef>
              <a:buSzPct val="100000"/>
              <a:buFont typeface="Wingdings" panose="05000000000000000000" pitchFamily="2" charset="2"/>
              <a:buChar char="§"/>
            </a:pPr>
            <a:r>
              <a:rPr lang="en-SG" sz="1150" b="1" dirty="0">
                <a:latin typeface="Roboto" panose="02000000000000000000" pitchFamily="2" charset="0"/>
                <a:ea typeface="Roboto" panose="02000000000000000000" pitchFamily="2" charset="0"/>
              </a:rPr>
              <a:t>Young, tech-savvy &amp; tech-hungry population:</a:t>
            </a:r>
            <a:r>
              <a:rPr lang="en-SG" sz="1150" dirty="0">
                <a:latin typeface="Roboto" panose="02000000000000000000" pitchFamily="2" charset="0"/>
                <a:ea typeface="Roboto" panose="02000000000000000000" pitchFamily="2" charset="0"/>
              </a:rPr>
              <a:t> median age is 30 years; </a:t>
            </a:r>
            <a:r>
              <a:rPr lang="en-SG" sz="1150" dirty="0">
                <a:latin typeface="Roboto" panose="02000000000000000000" pitchFamily="2" charset="0"/>
                <a:ea typeface="Roboto" panose="02000000000000000000" pitchFamily="2" charset="0"/>
                <a:sym typeface="Wingdings" panose="05000000000000000000" pitchFamily="2" charset="2"/>
              </a:rPr>
              <a:t>has the 2</a:t>
            </a:r>
            <a:r>
              <a:rPr lang="en-SG" sz="1150" baseline="30000" dirty="0">
                <a:latin typeface="Roboto" panose="02000000000000000000" pitchFamily="2" charset="0"/>
                <a:ea typeface="Roboto" panose="02000000000000000000" pitchFamily="2" charset="0"/>
                <a:sym typeface="Wingdings" panose="05000000000000000000" pitchFamily="2" charset="2"/>
              </a:rPr>
              <a:t>nd</a:t>
            </a:r>
            <a:r>
              <a:rPr lang="en-SG" sz="1150" dirty="0">
                <a:latin typeface="Roboto" panose="02000000000000000000" pitchFamily="2" charset="0"/>
                <a:ea typeface="Roboto" panose="02000000000000000000" pitchFamily="2" charset="0"/>
                <a:sym typeface="Wingdings" panose="05000000000000000000" pitchFamily="2" charset="2"/>
              </a:rPr>
              <a:t> highest interest level in digital financial services (Southeast Asia)</a:t>
            </a:r>
            <a:r>
              <a:rPr lang="en-SG" sz="1150" baseline="30000" dirty="0">
                <a:latin typeface="Roboto" panose="02000000000000000000" pitchFamily="2" charset="0"/>
                <a:ea typeface="Roboto" panose="02000000000000000000" pitchFamily="2" charset="0"/>
                <a:sym typeface="Wingdings" panose="05000000000000000000" pitchFamily="2" charset="2"/>
              </a:rPr>
              <a:t>2</a:t>
            </a:r>
            <a:endParaRPr lang="en-SG" sz="1150" baseline="30000" dirty="0">
              <a:latin typeface="Roboto" panose="02000000000000000000" pitchFamily="2" charset="0"/>
              <a:ea typeface="Roboto" panose="02000000000000000000" pitchFamily="2" charset="0"/>
            </a:endParaRPr>
          </a:p>
          <a:p>
            <a:pPr marL="0" lvl="0" indent="0" algn="l" rtl="0">
              <a:spcBef>
                <a:spcPts val="0"/>
              </a:spcBef>
              <a:spcAft>
                <a:spcPts val="0"/>
              </a:spcAft>
              <a:buNone/>
            </a:pPr>
            <a:endParaRPr lang="en-SG" dirty="0">
              <a:latin typeface="Roboto" panose="02000000000000000000" pitchFamily="2" charset="0"/>
              <a:ea typeface="Roboto" panose="02000000000000000000" pitchFamily="2" charset="0"/>
            </a:endParaRPr>
          </a:p>
          <a:p>
            <a:pPr marL="0" lvl="0" indent="0" algn="l" rtl="0">
              <a:spcBef>
                <a:spcPts val="0"/>
              </a:spcBef>
              <a:spcAft>
                <a:spcPts val="0"/>
              </a:spcAft>
              <a:buNone/>
            </a:pPr>
            <a:r>
              <a:rPr lang="en-SG" sz="1400" b="1" dirty="0">
                <a:latin typeface="Roboto" panose="02000000000000000000" pitchFamily="2" charset="0"/>
                <a:ea typeface="Roboto" panose="02000000000000000000" pitchFamily="2" charset="0"/>
              </a:rPr>
              <a:t>Challenges:</a:t>
            </a:r>
          </a:p>
          <a:p>
            <a:pPr marL="171450" indent="-171450">
              <a:spcBef>
                <a:spcPts val="600"/>
              </a:spcBef>
              <a:buSzPct val="100000"/>
              <a:buFont typeface="Wingdings" panose="05000000000000000000" pitchFamily="2" charset="2"/>
              <a:buChar char="§"/>
            </a:pPr>
            <a:r>
              <a:rPr lang="en-SG" sz="1150" b="1" dirty="0">
                <a:latin typeface="Roboto" panose="02000000000000000000" pitchFamily="2" charset="0"/>
                <a:ea typeface="Roboto" panose="02000000000000000000" pitchFamily="2" charset="0"/>
              </a:rPr>
              <a:t>No national digital ID:</a:t>
            </a:r>
            <a:r>
              <a:rPr lang="en-SG" sz="1150" dirty="0">
                <a:latin typeface="Roboto" panose="02000000000000000000" pitchFamily="2" charset="0"/>
                <a:ea typeface="Roboto" panose="02000000000000000000" pitchFamily="2" charset="0"/>
              </a:rPr>
              <a:t> for account opening, laborious &amp; time-consuming</a:t>
            </a:r>
            <a:r>
              <a:rPr lang="en-GB" sz="1150" dirty="0">
                <a:latin typeface="Roboto" panose="02000000000000000000" pitchFamily="2" charset="0"/>
                <a:ea typeface="Roboto" panose="02000000000000000000" pitchFamily="2" charset="0"/>
              </a:rPr>
              <a:t> </a:t>
            </a:r>
            <a:r>
              <a:rPr lang="en-SG" sz="1150" dirty="0">
                <a:latin typeface="Roboto" panose="02000000000000000000" pitchFamily="2" charset="0"/>
                <a:ea typeface="Roboto" panose="02000000000000000000" pitchFamily="2" charset="0"/>
              </a:rPr>
              <a:t>ID verification must be done with digital submission of physical documents (i.e. photos)</a:t>
            </a:r>
            <a:endParaRPr lang="en-GB" dirty="0">
              <a:latin typeface="Roboto" panose="02000000000000000000" pitchFamily="2" charset="0"/>
              <a:ea typeface="Roboto" panose="02000000000000000000" pitchFamily="2" charset="0"/>
            </a:endParaRPr>
          </a:p>
        </p:txBody>
      </p:sp>
      <p:sp>
        <p:nvSpPr>
          <p:cNvPr id="5" name="Google Shape;260;p26">
            <a:extLst>
              <a:ext uri="{FF2B5EF4-FFF2-40B4-BE49-F238E27FC236}">
                <a16:creationId xmlns:a16="http://schemas.microsoft.com/office/drawing/2014/main" id="{5C5A1D24-828B-B786-6A64-0FE988C31D76}"/>
              </a:ext>
            </a:extLst>
          </p:cNvPr>
          <p:cNvSpPr txBox="1">
            <a:spLocks noGrp="1"/>
          </p:cNvSpPr>
          <p:nvPr>
            <p:ph type="title"/>
          </p:nvPr>
        </p:nvSpPr>
        <p:spPr>
          <a:xfrm>
            <a:off x="467544" y="282574"/>
            <a:ext cx="8244000" cy="7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Playfair Display ExtraBold" panose="020B0604020202020204" charset="0"/>
              </a:rPr>
              <a:t>Indonesia has Huge Untapped Banking Market, but ID Verification is Laborious &amp; Time-Consuming</a:t>
            </a:r>
            <a:endParaRPr sz="2400" b="1" dirty="0">
              <a:latin typeface="Playfair Display ExtraBold" panose="020B0604020202020204" charset="0"/>
            </a:endParaRPr>
          </a:p>
        </p:txBody>
      </p:sp>
      <p:pic>
        <p:nvPicPr>
          <p:cNvPr id="12" name="Picture 11">
            <a:extLst>
              <a:ext uri="{FF2B5EF4-FFF2-40B4-BE49-F238E27FC236}">
                <a16:creationId xmlns:a16="http://schemas.microsoft.com/office/drawing/2014/main" id="{20E5B480-4832-0F86-6DFC-66896BB3867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5365326" y="3147814"/>
            <a:ext cx="3383137" cy="1238943"/>
          </a:xfrm>
          <a:prstGeom prst="rect">
            <a:avLst/>
          </a:prstGeom>
        </p:spPr>
      </p:pic>
      <p:sp>
        <p:nvSpPr>
          <p:cNvPr id="18" name="TextBox 17">
            <a:extLst>
              <a:ext uri="{FF2B5EF4-FFF2-40B4-BE49-F238E27FC236}">
                <a16:creationId xmlns:a16="http://schemas.microsoft.com/office/drawing/2014/main" id="{DF8DBADC-B697-168D-C5EA-61C1D83BC6E8}"/>
              </a:ext>
            </a:extLst>
          </p:cNvPr>
          <p:cNvSpPr txBox="1"/>
          <p:nvPr/>
        </p:nvSpPr>
        <p:spPr>
          <a:xfrm>
            <a:off x="5365327" y="1263518"/>
            <a:ext cx="1133872" cy="584775"/>
          </a:xfrm>
          <a:prstGeom prst="rect">
            <a:avLst/>
          </a:prstGeom>
          <a:solidFill>
            <a:schemeClr val="bg2"/>
          </a:solidFill>
        </p:spPr>
        <p:txBody>
          <a:bodyPr wrap="square">
            <a:spAutoFit/>
          </a:bodyPr>
          <a:lstStyle/>
          <a:p>
            <a:pPr algn="ctr"/>
            <a:r>
              <a:rPr lang="en-SG" sz="3200" b="1" dirty="0">
                <a:solidFill>
                  <a:schemeClr val="tx1"/>
                </a:solidFill>
                <a:latin typeface="Roboto" panose="02000000000000000000" pitchFamily="2" charset="0"/>
                <a:ea typeface="Roboto" panose="02000000000000000000" pitchFamily="2" charset="0"/>
              </a:rPr>
              <a:t>50% </a:t>
            </a:r>
          </a:p>
        </p:txBody>
      </p:sp>
      <p:sp>
        <p:nvSpPr>
          <p:cNvPr id="21" name="TextBox 20">
            <a:extLst>
              <a:ext uri="{FF2B5EF4-FFF2-40B4-BE49-F238E27FC236}">
                <a16:creationId xmlns:a16="http://schemas.microsoft.com/office/drawing/2014/main" id="{6593328B-E6EB-27A3-3AD4-D7A2DEE74F92}"/>
              </a:ext>
            </a:extLst>
          </p:cNvPr>
          <p:cNvSpPr txBox="1"/>
          <p:nvPr/>
        </p:nvSpPr>
        <p:spPr>
          <a:xfrm>
            <a:off x="5995143" y="2589817"/>
            <a:ext cx="2609305" cy="523220"/>
          </a:xfrm>
          <a:prstGeom prst="rect">
            <a:avLst/>
          </a:prstGeom>
          <a:solidFill>
            <a:schemeClr val="bg1">
              <a:lumMod val="25000"/>
            </a:schemeClr>
          </a:solidFill>
        </p:spPr>
        <p:txBody>
          <a:bodyPr wrap="square">
            <a:spAutoFit/>
          </a:bodyPr>
          <a:lstStyle/>
          <a:p>
            <a:r>
              <a:rPr lang="en-SG" sz="1400" b="1" dirty="0">
                <a:solidFill>
                  <a:schemeClr val="bg2"/>
                </a:solidFill>
                <a:latin typeface="Roboto" panose="02000000000000000000" pitchFamily="2" charset="0"/>
                <a:ea typeface="Roboto" panose="02000000000000000000" pitchFamily="2" charset="0"/>
              </a:rPr>
              <a:t>                people are between 15 – 49 years of age</a:t>
            </a:r>
            <a:r>
              <a:rPr lang="en-SG" sz="1400" b="1" baseline="30000" dirty="0">
                <a:solidFill>
                  <a:schemeClr val="bg2"/>
                </a:solidFill>
                <a:latin typeface="Roboto" panose="02000000000000000000" pitchFamily="2" charset="0"/>
                <a:ea typeface="Roboto" panose="02000000000000000000" pitchFamily="2" charset="0"/>
              </a:rPr>
              <a:t>3</a:t>
            </a:r>
            <a:endParaRPr lang="en-SG" b="1" baseline="30000" dirty="0">
              <a:solidFill>
                <a:schemeClr val="bg2"/>
              </a:solidFill>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F3F521DE-08D0-00C8-CEF4-5D4564F9AD5B}"/>
              </a:ext>
            </a:extLst>
          </p:cNvPr>
          <p:cNvSpPr txBox="1"/>
          <p:nvPr/>
        </p:nvSpPr>
        <p:spPr>
          <a:xfrm>
            <a:off x="5365327" y="2241670"/>
            <a:ext cx="1368152" cy="584775"/>
          </a:xfrm>
          <a:prstGeom prst="rect">
            <a:avLst/>
          </a:prstGeom>
          <a:solidFill>
            <a:schemeClr val="bg2"/>
          </a:solidFill>
        </p:spPr>
        <p:txBody>
          <a:bodyPr wrap="square">
            <a:spAutoFit/>
          </a:bodyPr>
          <a:lstStyle/>
          <a:p>
            <a:pPr algn="ctr"/>
            <a:r>
              <a:rPr lang="en-SG" sz="3200" b="1" dirty="0">
                <a:solidFill>
                  <a:schemeClr val="tx1"/>
                </a:solidFill>
                <a:latin typeface="Roboto" panose="02000000000000000000" pitchFamily="2" charset="0"/>
                <a:ea typeface="Roboto" panose="02000000000000000000" pitchFamily="2" charset="0"/>
              </a:rPr>
              <a:t>146m</a:t>
            </a:r>
          </a:p>
        </p:txBody>
      </p:sp>
      <p:sp>
        <p:nvSpPr>
          <p:cNvPr id="24" name="Rectangle 23">
            <a:extLst>
              <a:ext uri="{FF2B5EF4-FFF2-40B4-BE49-F238E27FC236}">
                <a16:creationId xmlns:a16="http://schemas.microsoft.com/office/drawing/2014/main" id="{261D3F9F-0A76-F44C-EB44-60615CE63576}"/>
              </a:ext>
            </a:extLst>
          </p:cNvPr>
          <p:cNvSpPr/>
          <p:nvPr/>
        </p:nvSpPr>
        <p:spPr>
          <a:xfrm>
            <a:off x="467544" y="4504073"/>
            <a:ext cx="8280920" cy="2999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Roboto" panose="02000000000000000000" pitchFamily="2" charset="0"/>
                <a:ea typeface="Roboto" panose="02000000000000000000" pitchFamily="2" charset="0"/>
              </a:rPr>
              <a:t>Problem Statement</a:t>
            </a:r>
            <a:r>
              <a:rPr lang="en-GB" dirty="0">
                <a:solidFill>
                  <a:schemeClr val="tx1"/>
                </a:solidFill>
                <a:latin typeface="Roboto" panose="02000000000000000000" pitchFamily="2" charset="0"/>
                <a:ea typeface="Roboto" panose="02000000000000000000" pitchFamily="2" charset="0"/>
              </a:rPr>
              <a:t>: manual verification of ID submissions results in poor customer experience</a:t>
            </a:r>
            <a:endParaRPr lang="en-SG" dirty="0">
              <a:solidFill>
                <a:schemeClr val="tx1"/>
              </a:solidFill>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7D649EBD-9E08-458C-05D5-D0D8B24744EF}"/>
              </a:ext>
            </a:extLst>
          </p:cNvPr>
          <p:cNvSpPr txBox="1"/>
          <p:nvPr/>
        </p:nvSpPr>
        <p:spPr>
          <a:xfrm>
            <a:off x="467544" y="4803998"/>
            <a:ext cx="8280919" cy="230832"/>
          </a:xfrm>
          <a:prstGeom prst="rect">
            <a:avLst/>
          </a:prstGeom>
          <a:noFill/>
        </p:spPr>
        <p:txBody>
          <a:bodyPr wrap="square" rtlCol="0">
            <a:spAutoFit/>
          </a:bodyPr>
          <a:lstStyle/>
          <a:p>
            <a:r>
              <a:rPr lang="en-GB" sz="900" dirty="0">
                <a:latin typeface="Roboto" panose="02000000000000000000" pitchFamily="2" charset="0"/>
                <a:ea typeface="Roboto" panose="02000000000000000000" pitchFamily="2" charset="0"/>
              </a:rPr>
              <a:t>[1] </a:t>
            </a:r>
            <a:r>
              <a:rPr lang="en-GB" sz="900" dirty="0">
                <a:latin typeface="Roboto" panose="02000000000000000000" pitchFamily="2" charset="0"/>
                <a:ea typeface="Roboto" panose="02000000000000000000" pitchFamily="2" charset="0"/>
                <a:hlinkClick r:id="rId5"/>
              </a:rPr>
              <a:t>World Economic Forum, Feb 2022</a:t>
            </a:r>
            <a:r>
              <a:rPr lang="en-GB" sz="900" dirty="0">
                <a:latin typeface="Roboto" panose="02000000000000000000" pitchFamily="2" charset="0"/>
                <a:ea typeface="Roboto" panose="02000000000000000000" pitchFamily="2" charset="0"/>
              </a:rPr>
              <a:t>, [2] </a:t>
            </a:r>
            <a:r>
              <a:rPr lang="en-GB" sz="900" dirty="0">
                <a:latin typeface="Roboto" panose="02000000000000000000" pitchFamily="2" charset="0"/>
                <a:ea typeface="Roboto" panose="02000000000000000000" pitchFamily="2" charset="0"/>
                <a:hlinkClick r:id="rId6"/>
              </a:rPr>
              <a:t>EY, Dec 2022</a:t>
            </a:r>
            <a:r>
              <a:rPr lang="en-GB" sz="900" dirty="0">
                <a:latin typeface="Roboto" panose="02000000000000000000" pitchFamily="2" charset="0"/>
                <a:ea typeface="Roboto" panose="02000000000000000000" pitchFamily="2" charset="0"/>
              </a:rPr>
              <a:t>, [3] </a:t>
            </a:r>
            <a:r>
              <a:rPr lang="en-GB" sz="900" dirty="0">
                <a:latin typeface="Roboto" panose="02000000000000000000" pitchFamily="2" charset="0"/>
                <a:ea typeface="Roboto" panose="02000000000000000000" pitchFamily="2" charset="0"/>
                <a:hlinkClick r:id="rId7"/>
              </a:rPr>
              <a:t>United Nations Statistics Division Yearbook, 2020</a:t>
            </a:r>
            <a:endParaRPr lang="en-SG" sz="900" dirty="0">
              <a:latin typeface="Roboto" panose="02000000000000000000" pitchFamily="2" charset="0"/>
              <a:ea typeface="Roboto" panose="020000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800" dirty="0"/>
              <a:t>Annex: </a:t>
            </a:r>
            <a:r>
              <a:rPr lang="en-GB" sz="2800" dirty="0"/>
              <a:t>Auto Learning Bounding Box Anchors</a:t>
            </a:r>
            <a:endParaRPr lang="en-SG"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200" dirty="0"/>
              <a:t>asd</a:t>
            </a:r>
            <a:endParaRPr lang="en-SG" sz="1200" dirty="0"/>
          </a:p>
        </p:txBody>
      </p:sp>
    </p:spTree>
    <p:extLst>
      <p:ext uri="{BB962C8B-B14F-4D97-AF65-F5344CB8AC3E}">
        <p14:creationId xmlns:p14="http://schemas.microsoft.com/office/powerpoint/2010/main" val="559845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800" dirty="0"/>
              <a:t>Annex: </a:t>
            </a:r>
            <a:r>
              <a:rPr lang="en-GB" sz="2800" dirty="0"/>
              <a:t>Non-Maximum Suppression</a:t>
            </a:r>
            <a:endParaRPr lang="en-SG"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200" dirty="0"/>
              <a:t>asd</a:t>
            </a:r>
            <a:endParaRPr lang="en-SG" sz="1200" dirty="0"/>
          </a:p>
        </p:txBody>
      </p:sp>
    </p:spTree>
    <p:extLst>
      <p:ext uri="{BB962C8B-B14F-4D97-AF65-F5344CB8AC3E}">
        <p14:creationId xmlns:p14="http://schemas.microsoft.com/office/powerpoint/2010/main" val="2726049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14" name="Rectangle 13">
            <a:extLst>
              <a:ext uri="{FF2B5EF4-FFF2-40B4-BE49-F238E27FC236}">
                <a16:creationId xmlns:a16="http://schemas.microsoft.com/office/drawing/2014/main" id="{A3CF5BF0-794A-C54E-9184-0317F18F3F1E}"/>
              </a:ext>
            </a:extLst>
          </p:cNvPr>
          <p:cNvSpPr/>
          <p:nvPr/>
        </p:nvSpPr>
        <p:spPr>
          <a:xfrm>
            <a:off x="1835696" y="2089383"/>
            <a:ext cx="6588304" cy="22825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SG" sz="1400" dirty="0">
              <a:solidFill>
                <a:schemeClr val="tx1"/>
              </a:solidFill>
            </a:endParaRPr>
          </a:p>
        </p:txBody>
      </p:sp>
      <p:sp>
        <p:nvSpPr>
          <p:cNvPr id="15" name="Rectangle 14">
            <a:extLst>
              <a:ext uri="{FF2B5EF4-FFF2-40B4-BE49-F238E27FC236}">
                <a16:creationId xmlns:a16="http://schemas.microsoft.com/office/drawing/2014/main" id="{F561137C-38C7-7456-56F2-9702069D7634}"/>
              </a:ext>
            </a:extLst>
          </p:cNvPr>
          <p:cNvSpPr/>
          <p:nvPr/>
        </p:nvSpPr>
        <p:spPr>
          <a:xfrm>
            <a:off x="7931979" y="2310224"/>
            <a:ext cx="416712" cy="1840685"/>
          </a:xfrm>
          <a:prstGeom prst="rect">
            <a:avLst/>
          </a:prstGeom>
          <a:solidFill>
            <a:srgbClr val="F1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7" name="Google Shape;427;p30"/>
          <p:cNvSpPr txBox="1">
            <a:spLocks noGrp="1"/>
          </p:cNvSpPr>
          <p:nvPr>
            <p:ph type="title"/>
          </p:nvPr>
        </p:nvSpPr>
        <p:spPr>
          <a:xfrm>
            <a:off x="611560" y="445025"/>
            <a:ext cx="789884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400" dirty="0"/>
              <a:t>Annex: </a:t>
            </a:r>
            <a:r>
              <a:rPr lang="en-GB" sz="2400" dirty="0"/>
              <a:t>Intersection over Union (</a:t>
            </a:r>
            <a:r>
              <a:rPr lang="en-GB" sz="2400" dirty="0" err="1"/>
              <a:t>IoU</a:t>
            </a:r>
            <a:r>
              <a:rPr lang="en-GB" sz="2400" dirty="0"/>
              <a:t>)</a:t>
            </a:r>
            <a:endParaRPr lang="en-SG" sz="24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Intersection over union">
            <a:extLst>
              <a:ext uri="{FF2B5EF4-FFF2-40B4-BE49-F238E27FC236}">
                <a16:creationId xmlns:a16="http://schemas.microsoft.com/office/drawing/2014/main" id="{0B35191E-6116-6879-9812-D3F32C401F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12" t="11243" r="5751" b="17800"/>
          <a:stretch/>
        </p:blipFill>
        <p:spPr bwMode="auto">
          <a:xfrm>
            <a:off x="4803013" y="2315240"/>
            <a:ext cx="3128966" cy="18406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10BDCE-7C00-D350-2598-9E301DC7E828}"/>
              </a:ext>
            </a:extLst>
          </p:cNvPr>
          <p:cNvSpPr txBox="1"/>
          <p:nvPr/>
        </p:nvSpPr>
        <p:spPr>
          <a:xfrm>
            <a:off x="5925162" y="2449220"/>
            <a:ext cx="1224137" cy="338554"/>
          </a:xfrm>
          <a:prstGeom prst="rect">
            <a:avLst/>
          </a:prstGeom>
          <a:noFill/>
        </p:spPr>
        <p:txBody>
          <a:bodyPr wrap="square" rtlCol="0">
            <a:spAutoFit/>
          </a:bodyPr>
          <a:lstStyle/>
          <a:p>
            <a:pPr algn="r"/>
            <a:r>
              <a:rPr lang="en-SG" sz="800" b="1" dirty="0">
                <a:solidFill>
                  <a:srgbClr val="7F1FE0"/>
                </a:solidFill>
              </a:rPr>
              <a:t>Ground truth bounding box</a:t>
            </a:r>
          </a:p>
        </p:txBody>
      </p:sp>
      <p:sp>
        <p:nvSpPr>
          <p:cNvPr id="6" name="TextBox 5">
            <a:extLst>
              <a:ext uri="{FF2B5EF4-FFF2-40B4-BE49-F238E27FC236}">
                <a16:creationId xmlns:a16="http://schemas.microsoft.com/office/drawing/2014/main" id="{1807DC8F-EB80-0B5D-1497-45CCF806AB1B}"/>
              </a:ext>
            </a:extLst>
          </p:cNvPr>
          <p:cNvSpPr txBox="1"/>
          <p:nvPr/>
        </p:nvSpPr>
        <p:spPr>
          <a:xfrm>
            <a:off x="7503653" y="2714798"/>
            <a:ext cx="884771" cy="338554"/>
          </a:xfrm>
          <a:prstGeom prst="rect">
            <a:avLst/>
          </a:prstGeom>
          <a:noFill/>
        </p:spPr>
        <p:txBody>
          <a:bodyPr wrap="square" rtlCol="0">
            <a:spAutoFit/>
          </a:bodyPr>
          <a:lstStyle/>
          <a:p>
            <a:r>
              <a:rPr lang="en-SG" sz="800" b="1" dirty="0">
                <a:solidFill>
                  <a:srgbClr val="6885DC"/>
                </a:solidFill>
              </a:rPr>
              <a:t>Predicted bounding box</a:t>
            </a:r>
          </a:p>
        </p:txBody>
      </p:sp>
      <p:sp>
        <p:nvSpPr>
          <p:cNvPr id="8" name="TextBox 7">
            <a:extLst>
              <a:ext uri="{FF2B5EF4-FFF2-40B4-BE49-F238E27FC236}">
                <a16:creationId xmlns:a16="http://schemas.microsoft.com/office/drawing/2014/main" id="{935433F8-B932-3AD7-3BA1-869A0230BEE9}"/>
              </a:ext>
            </a:extLst>
          </p:cNvPr>
          <p:cNvSpPr txBox="1"/>
          <p:nvPr/>
        </p:nvSpPr>
        <p:spPr>
          <a:xfrm>
            <a:off x="983431" y="4679587"/>
            <a:ext cx="1186024" cy="246221"/>
          </a:xfrm>
          <a:prstGeom prst="rect">
            <a:avLst/>
          </a:prstGeom>
          <a:noFill/>
        </p:spPr>
        <p:txBody>
          <a:bodyPr wrap="square">
            <a:spAutoFit/>
          </a:bodyPr>
          <a:lstStyle/>
          <a:p>
            <a:r>
              <a:rPr lang="en-GB" sz="1000" dirty="0"/>
              <a:t>Source: </a:t>
            </a:r>
            <a:r>
              <a:rPr lang="en-GB" sz="1000" dirty="0">
                <a:hlinkClick r:id="rId4"/>
              </a:rPr>
              <a:t>v7labs</a:t>
            </a:r>
            <a:endParaRPr lang="en-SG" sz="1000" dirty="0"/>
          </a:p>
        </p:txBody>
      </p:sp>
      <p:sp>
        <p:nvSpPr>
          <p:cNvPr id="10" name="Rectangle 9">
            <a:extLst>
              <a:ext uri="{FF2B5EF4-FFF2-40B4-BE49-F238E27FC236}">
                <a16:creationId xmlns:a16="http://schemas.microsoft.com/office/drawing/2014/main" id="{5F894D97-7977-F235-4186-510306B43868}"/>
              </a:ext>
            </a:extLst>
          </p:cNvPr>
          <p:cNvSpPr/>
          <p:nvPr/>
        </p:nvSpPr>
        <p:spPr>
          <a:xfrm>
            <a:off x="1835696" y="1444675"/>
            <a:ext cx="6588304" cy="572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err="1">
                <a:solidFill>
                  <a:schemeClr val="tx1"/>
                </a:solidFill>
              </a:rPr>
              <a:t>IoU</a:t>
            </a:r>
            <a:r>
              <a:rPr lang="en-GB" dirty="0">
                <a:solidFill>
                  <a:schemeClr val="tx1"/>
                </a:solidFill>
              </a:rPr>
              <a:t> is a popular metric to </a:t>
            </a:r>
            <a:r>
              <a:rPr lang="en-GB" b="1" dirty="0">
                <a:solidFill>
                  <a:schemeClr val="tx1"/>
                </a:solidFill>
              </a:rPr>
              <a:t>measure localization accuracy </a:t>
            </a:r>
            <a:r>
              <a:rPr lang="en-GB" dirty="0">
                <a:solidFill>
                  <a:schemeClr val="tx1"/>
                </a:solidFill>
              </a:rPr>
              <a:t>and calculate localization errors in object detection models.</a:t>
            </a:r>
          </a:p>
        </p:txBody>
      </p:sp>
      <p:sp>
        <p:nvSpPr>
          <p:cNvPr id="12" name="Rectangle 11">
            <a:extLst>
              <a:ext uri="{FF2B5EF4-FFF2-40B4-BE49-F238E27FC236}">
                <a16:creationId xmlns:a16="http://schemas.microsoft.com/office/drawing/2014/main" id="{798324D9-4C17-65EC-3AD0-E5C085C5E962}"/>
              </a:ext>
            </a:extLst>
          </p:cNvPr>
          <p:cNvSpPr/>
          <p:nvPr/>
        </p:nvSpPr>
        <p:spPr>
          <a:xfrm>
            <a:off x="611560" y="1444675"/>
            <a:ext cx="1224136" cy="572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a:solidFill>
                  <a:schemeClr val="tx1"/>
                </a:solidFill>
              </a:rPr>
              <a:t>Overview</a:t>
            </a:r>
          </a:p>
        </p:txBody>
      </p:sp>
      <p:sp>
        <p:nvSpPr>
          <p:cNvPr id="13" name="Rectangle 12">
            <a:extLst>
              <a:ext uri="{FF2B5EF4-FFF2-40B4-BE49-F238E27FC236}">
                <a16:creationId xmlns:a16="http://schemas.microsoft.com/office/drawing/2014/main" id="{409A8A20-9642-1D1C-8F12-8516AE45FFDA}"/>
              </a:ext>
            </a:extLst>
          </p:cNvPr>
          <p:cNvSpPr/>
          <p:nvPr/>
        </p:nvSpPr>
        <p:spPr>
          <a:xfrm>
            <a:off x="611560" y="2089384"/>
            <a:ext cx="1224136" cy="22825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a:solidFill>
                  <a:schemeClr val="tx1"/>
                </a:solidFill>
              </a:rPr>
              <a:t>Detailed explanation</a:t>
            </a:r>
          </a:p>
        </p:txBody>
      </p:sp>
      <p:sp>
        <p:nvSpPr>
          <p:cNvPr id="17" name="TextBox 16">
            <a:extLst>
              <a:ext uri="{FF2B5EF4-FFF2-40B4-BE49-F238E27FC236}">
                <a16:creationId xmlns:a16="http://schemas.microsoft.com/office/drawing/2014/main" id="{A2DF08E5-78C7-71AA-522A-9CD75F1D9427}"/>
              </a:ext>
            </a:extLst>
          </p:cNvPr>
          <p:cNvSpPr txBox="1"/>
          <p:nvPr/>
        </p:nvSpPr>
        <p:spPr>
          <a:xfrm>
            <a:off x="1907704" y="2125181"/>
            <a:ext cx="2808312" cy="2246769"/>
          </a:xfrm>
          <a:prstGeom prst="rect">
            <a:avLst/>
          </a:prstGeom>
          <a:noFill/>
        </p:spPr>
        <p:txBody>
          <a:bodyPr wrap="square">
            <a:spAutoFit/>
          </a:bodyPr>
          <a:lstStyle/>
          <a:p>
            <a:pPr marL="171450" indent="-171450">
              <a:buFont typeface="Arial" panose="020B0604020202020204" pitchFamily="34" charset="0"/>
              <a:buChar char="•"/>
            </a:pPr>
            <a:r>
              <a:rPr lang="en-GB" sz="1400" dirty="0">
                <a:solidFill>
                  <a:schemeClr val="tx1"/>
                </a:solidFill>
              </a:rPr>
              <a:t>The formula for </a:t>
            </a:r>
            <a:r>
              <a:rPr lang="en-GB" sz="1400" dirty="0" err="1">
                <a:solidFill>
                  <a:schemeClr val="tx1"/>
                </a:solidFill>
              </a:rPr>
              <a:t>IoU</a:t>
            </a:r>
            <a:r>
              <a:rPr lang="en-GB" sz="1400" dirty="0">
                <a:solidFill>
                  <a:schemeClr val="tx1"/>
                </a:solidFill>
              </a:rPr>
              <a:t> is show on the right</a:t>
            </a:r>
          </a:p>
          <a:p>
            <a:pPr marL="171450" indent="-171450">
              <a:buFont typeface="Arial" panose="020B0604020202020204" pitchFamily="34" charset="0"/>
              <a:buChar char="•"/>
            </a:pPr>
            <a:endParaRPr lang="en-GB" sz="1400" dirty="0">
              <a:solidFill>
                <a:schemeClr val="tx1"/>
              </a:solidFill>
            </a:endParaRPr>
          </a:p>
          <a:p>
            <a:pPr marL="171450" indent="-171450">
              <a:buFont typeface="Arial" panose="020B0604020202020204" pitchFamily="34" charset="0"/>
              <a:buChar char="•"/>
            </a:pPr>
            <a:r>
              <a:rPr lang="en-GB" dirty="0">
                <a:solidFill>
                  <a:schemeClr val="tx1"/>
                </a:solidFill>
              </a:rPr>
              <a:t>E.g. </a:t>
            </a:r>
            <a:r>
              <a:rPr lang="en-GB" dirty="0" err="1">
                <a:solidFill>
                  <a:schemeClr val="tx1"/>
                </a:solidFill>
              </a:rPr>
              <a:t>IoU</a:t>
            </a:r>
            <a:r>
              <a:rPr lang="en-GB" dirty="0">
                <a:solidFill>
                  <a:schemeClr val="tx1"/>
                </a:solidFill>
              </a:rPr>
              <a:t> score of 0.54 = 54% overlap between the two boxes</a:t>
            </a:r>
          </a:p>
          <a:p>
            <a:pPr marL="171450" indent="-171450">
              <a:buFont typeface="Arial" panose="020B0604020202020204" pitchFamily="34" charset="0"/>
              <a:buChar char="•"/>
            </a:pPr>
            <a:endParaRPr lang="en-GB" dirty="0">
              <a:solidFill>
                <a:schemeClr val="tx1"/>
              </a:solidFill>
            </a:endParaRPr>
          </a:p>
          <a:p>
            <a:pPr marL="171450" indent="-171450">
              <a:buFont typeface="Arial" panose="020B0604020202020204" pitchFamily="34" charset="0"/>
              <a:buChar char="•"/>
            </a:pPr>
            <a:r>
              <a:rPr lang="en-GB" dirty="0">
                <a:solidFill>
                  <a:schemeClr val="tx1"/>
                </a:solidFill>
              </a:rPr>
              <a:t>A threshold can be set for the </a:t>
            </a:r>
            <a:r>
              <a:rPr lang="en-GB" dirty="0" err="1">
                <a:solidFill>
                  <a:schemeClr val="tx1"/>
                </a:solidFill>
              </a:rPr>
              <a:t>IoU</a:t>
            </a:r>
            <a:r>
              <a:rPr lang="en-GB" dirty="0">
                <a:solidFill>
                  <a:schemeClr val="tx1"/>
                </a:solidFill>
              </a:rPr>
              <a:t> score, to decide how much overlap constitutes a ‘positive’ classification</a:t>
            </a:r>
            <a:endParaRPr lang="en-SG" dirty="0"/>
          </a:p>
        </p:txBody>
      </p:sp>
    </p:spTree>
    <p:extLst>
      <p:ext uri="{BB962C8B-B14F-4D97-AF65-F5344CB8AC3E}">
        <p14:creationId xmlns:p14="http://schemas.microsoft.com/office/powerpoint/2010/main" val="3175833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400" dirty="0"/>
              <a:t>Annex: </a:t>
            </a:r>
            <a:r>
              <a:rPr lang="en-GB" sz="2400" dirty="0"/>
              <a:t>Mean Average Precision (</a:t>
            </a:r>
            <a:r>
              <a:rPr lang="en-GB" sz="2400" dirty="0" err="1"/>
              <a:t>mAP</a:t>
            </a:r>
            <a:r>
              <a:rPr lang="en-GB" sz="2400" dirty="0"/>
              <a:t>)</a:t>
            </a:r>
            <a:endParaRPr lang="en-SG" sz="24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A473247-D550-478A-5525-44B0B5B013BA}"/>
              </a:ext>
            </a:extLst>
          </p:cNvPr>
          <p:cNvSpPr txBox="1"/>
          <p:nvPr/>
        </p:nvSpPr>
        <p:spPr>
          <a:xfrm>
            <a:off x="983431" y="4679587"/>
            <a:ext cx="1186024" cy="246221"/>
          </a:xfrm>
          <a:prstGeom prst="rect">
            <a:avLst/>
          </a:prstGeom>
          <a:noFill/>
        </p:spPr>
        <p:txBody>
          <a:bodyPr wrap="square">
            <a:spAutoFit/>
          </a:bodyPr>
          <a:lstStyle/>
          <a:p>
            <a:r>
              <a:rPr lang="en-GB" sz="1000" dirty="0"/>
              <a:t>Source: </a:t>
            </a:r>
            <a:r>
              <a:rPr lang="en-GB" sz="1000" dirty="0">
                <a:hlinkClick r:id="rId3"/>
              </a:rPr>
              <a:t>v7labs</a:t>
            </a:r>
            <a:endParaRPr lang="en-SG" sz="1000" dirty="0"/>
          </a:p>
        </p:txBody>
      </p:sp>
      <p:sp>
        <p:nvSpPr>
          <p:cNvPr id="5" name="TextBox 4">
            <a:extLst>
              <a:ext uri="{FF2B5EF4-FFF2-40B4-BE49-F238E27FC236}">
                <a16:creationId xmlns:a16="http://schemas.microsoft.com/office/drawing/2014/main" id="{B035A932-F350-6B46-E215-FE79B158EF5F}"/>
              </a:ext>
            </a:extLst>
          </p:cNvPr>
          <p:cNvSpPr txBox="1"/>
          <p:nvPr/>
        </p:nvSpPr>
        <p:spPr>
          <a:xfrm>
            <a:off x="2169455" y="4227932"/>
            <a:ext cx="7061917" cy="954107"/>
          </a:xfrm>
          <a:prstGeom prst="rect">
            <a:avLst/>
          </a:prstGeom>
          <a:noFill/>
        </p:spPr>
        <p:txBody>
          <a:bodyPr wrap="square">
            <a:spAutoFit/>
          </a:bodyPr>
          <a:lstStyle/>
          <a:p>
            <a:pPr marL="171450" indent="-171450">
              <a:buFont typeface="Arial" panose="020B0604020202020204" pitchFamily="34" charset="0"/>
              <a:buChar char="•"/>
            </a:pPr>
            <a:r>
              <a:rPr lang="en-GB" sz="1400" dirty="0">
                <a:hlinkClick r:id="rId4"/>
              </a:rPr>
              <a:t>https://blog.roboflow.com/mean-average-precision/</a:t>
            </a:r>
            <a:endParaRPr lang="en-GB" sz="1400" dirty="0"/>
          </a:p>
          <a:p>
            <a:pPr marL="171450" indent="-171450">
              <a:buFont typeface="Arial" panose="020B0604020202020204" pitchFamily="34" charset="0"/>
              <a:buChar char="•"/>
            </a:pPr>
            <a:r>
              <a:rPr lang="en-GB" sz="1400" dirty="0">
                <a:hlinkClick r:id="rId5"/>
              </a:rPr>
              <a:t>https://blog.paperspace.com/mean-average-precision/#:~:text=To%20evaluate%20object%20detection%20models,model%20is%20in%20its%20detections</a:t>
            </a:r>
            <a:r>
              <a:rPr lang="en-GB" sz="1400" dirty="0"/>
              <a:t>.</a:t>
            </a:r>
            <a:r>
              <a:rPr lang="en-GB" dirty="0"/>
              <a:t> </a:t>
            </a:r>
            <a:endParaRPr lang="en-GB" sz="1400" dirty="0"/>
          </a:p>
        </p:txBody>
      </p:sp>
      <p:sp>
        <p:nvSpPr>
          <p:cNvPr id="6" name="Rectangle 5">
            <a:extLst>
              <a:ext uri="{FF2B5EF4-FFF2-40B4-BE49-F238E27FC236}">
                <a16:creationId xmlns:a16="http://schemas.microsoft.com/office/drawing/2014/main" id="{4026E85C-6118-07F9-7D3D-63A9EC87F0B0}"/>
              </a:ext>
            </a:extLst>
          </p:cNvPr>
          <p:cNvSpPr/>
          <p:nvPr/>
        </p:nvSpPr>
        <p:spPr>
          <a:xfrm>
            <a:off x="611560" y="1444675"/>
            <a:ext cx="1224136" cy="572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a:solidFill>
                  <a:schemeClr val="tx1"/>
                </a:solidFill>
              </a:rPr>
              <a:t>Overview</a:t>
            </a:r>
          </a:p>
        </p:txBody>
      </p:sp>
      <p:sp>
        <p:nvSpPr>
          <p:cNvPr id="7" name="Rectangle 6">
            <a:extLst>
              <a:ext uri="{FF2B5EF4-FFF2-40B4-BE49-F238E27FC236}">
                <a16:creationId xmlns:a16="http://schemas.microsoft.com/office/drawing/2014/main" id="{A7988AC4-9A8A-EE05-59DC-1F71FE7A7148}"/>
              </a:ext>
            </a:extLst>
          </p:cNvPr>
          <p:cNvSpPr/>
          <p:nvPr/>
        </p:nvSpPr>
        <p:spPr>
          <a:xfrm>
            <a:off x="1835696" y="1444675"/>
            <a:ext cx="6588304" cy="572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err="1">
                <a:solidFill>
                  <a:schemeClr val="tx1"/>
                </a:solidFill>
              </a:rPr>
              <a:t>mAP</a:t>
            </a:r>
            <a:r>
              <a:rPr lang="en-GB" dirty="0">
                <a:solidFill>
                  <a:schemeClr val="tx1"/>
                </a:solidFill>
              </a:rPr>
              <a:t> is a popular metric that measures the </a:t>
            </a:r>
            <a:endParaRPr lang="en-SG" dirty="0">
              <a:solidFill>
                <a:schemeClr val="tx1"/>
              </a:solidFill>
            </a:endParaRPr>
          </a:p>
        </p:txBody>
      </p:sp>
      <p:sp>
        <p:nvSpPr>
          <p:cNvPr id="8" name="Rectangle 7">
            <a:extLst>
              <a:ext uri="{FF2B5EF4-FFF2-40B4-BE49-F238E27FC236}">
                <a16:creationId xmlns:a16="http://schemas.microsoft.com/office/drawing/2014/main" id="{3D31185A-EF22-7936-1AD6-A6AE80A86DCC}"/>
              </a:ext>
            </a:extLst>
          </p:cNvPr>
          <p:cNvSpPr/>
          <p:nvPr/>
        </p:nvSpPr>
        <p:spPr>
          <a:xfrm>
            <a:off x="611560" y="2089384"/>
            <a:ext cx="1224136" cy="20665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a:solidFill>
                  <a:schemeClr val="tx1"/>
                </a:solidFill>
              </a:rPr>
              <a:t>Detailed explanation</a:t>
            </a:r>
          </a:p>
        </p:txBody>
      </p:sp>
      <p:sp>
        <p:nvSpPr>
          <p:cNvPr id="9" name="Rectangle 8">
            <a:extLst>
              <a:ext uri="{FF2B5EF4-FFF2-40B4-BE49-F238E27FC236}">
                <a16:creationId xmlns:a16="http://schemas.microsoft.com/office/drawing/2014/main" id="{761769AC-9072-CDB5-E744-425F99B251EC}"/>
              </a:ext>
            </a:extLst>
          </p:cNvPr>
          <p:cNvSpPr/>
          <p:nvPr/>
        </p:nvSpPr>
        <p:spPr>
          <a:xfrm>
            <a:off x="1835696" y="2089383"/>
            <a:ext cx="6588304" cy="20665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400" b="1" dirty="0">
                <a:solidFill>
                  <a:schemeClr val="tx1"/>
                </a:solidFill>
              </a:rPr>
              <a:t>Average Precision (AP) is calculated as the area under a precision vs. recall curve for a set of predictions</a:t>
            </a:r>
            <a:r>
              <a:rPr lang="en-GB" sz="1400" dirty="0">
                <a:solidFill>
                  <a:schemeClr val="tx1"/>
                </a:solidFill>
              </a:rPr>
              <a:t>.</a:t>
            </a:r>
          </a:p>
          <a:p>
            <a:pPr marL="171450" indent="-171450">
              <a:buFont typeface="Arial" panose="020B0604020202020204" pitchFamily="34" charset="0"/>
              <a:buChar char="•"/>
            </a:pPr>
            <a:endParaRPr lang="en-GB" sz="1400" dirty="0">
              <a:solidFill>
                <a:schemeClr val="tx1"/>
              </a:solidFill>
            </a:endParaRPr>
          </a:p>
          <a:p>
            <a:pPr marL="171450" indent="-171450">
              <a:buFont typeface="Arial" panose="020B0604020202020204" pitchFamily="34" charset="0"/>
              <a:buChar char="•"/>
            </a:pPr>
            <a:r>
              <a:rPr lang="en-GB" sz="1400" dirty="0">
                <a:solidFill>
                  <a:schemeClr val="tx1"/>
                </a:solidFill>
              </a:rPr>
              <a:t>Recall and precision offer a trade-off that is graphically represented into a curve by varying the classification threshold. The area under this precision vs. recall curve gives us the Average Precision per class for the model. </a:t>
            </a:r>
            <a:r>
              <a:rPr lang="en-GB" sz="1400" b="1" dirty="0">
                <a:solidFill>
                  <a:schemeClr val="tx1"/>
                </a:solidFill>
              </a:rPr>
              <a:t>The average of this value, taken over all classes, is called mean Average Precision (</a:t>
            </a:r>
            <a:r>
              <a:rPr lang="en-GB" sz="1400" b="1" dirty="0" err="1">
                <a:solidFill>
                  <a:schemeClr val="tx1"/>
                </a:solidFill>
              </a:rPr>
              <a:t>mAP</a:t>
            </a:r>
            <a:r>
              <a:rPr lang="en-GB" sz="1400" b="1" dirty="0">
                <a:solidFill>
                  <a:schemeClr val="tx1"/>
                </a:solidFill>
              </a:rPr>
              <a:t>)</a:t>
            </a:r>
            <a:r>
              <a:rPr lang="en-GB" sz="1400" dirty="0">
                <a:solidFill>
                  <a:schemeClr val="tx1"/>
                </a:solidFill>
              </a:rPr>
              <a:t>.</a:t>
            </a:r>
            <a:endParaRPr lang="en-SG" sz="1400" dirty="0">
              <a:solidFill>
                <a:schemeClr val="tx1"/>
              </a:solidFill>
            </a:endParaRPr>
          </a:p>
        </p:txBody>
      </p:sp>
    </p:spTree>
    <p:extLst>
      <p:ext uri="{BB962C8B-B14F-4D97-AF65-F5344CB8AC3E}">
        <p14:creationId xmlns:p14="http://schemas.microsoft.com/office/powerpoint/2010/main" val="2988537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23"/>
          <p:cNvGrpSpPr/>
          <p:nvPr/>
        </p:nvGrpSpPr>
        <p:grpSpPr>
          <a:xfrm>
            <a:off x="6408275" y="740326"/>
            <a:ext cx="2582400" cy="289350"/>
            <a:chOff x="6967625" y="394825"/>
            <a:chExt cx="2582400" cy="289350"/>
          </a:xfrm>
        </p:grpSpPr>
        <p:sp>
          <p:nvSpPr>
            <p:cNvPr id="129" name="Google Shape;129;p23"/>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 name="Google Shape;161;p23"/>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162" name="Google Shape;162;p23"/>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sp>
        <p:nvSpPr>
          <p:cNvPr id="163" name="Google Shape;163;p23"/>
          <p:cNvSpPr/>
          <p:nvPr/>
        </p:nvSpPr>
        <p:spPr>
          <a:xfrm>
            <a:off x="-364605" y="3797692"/>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0;p26">
            <a:extLst>
              <a:ext uri="{FF2B5EF4-FFF2-40B4-BE49-F238E27FC236}">
                <a16:creationId xmlns:a16="http://schemas.microsoft.com/office/drawing/2014/main" id="{064FB23A-6FEF-5B63-03A4-C403FC9D1F16}"/>
              </a:ext>
            </a:extLst>
          </p:cNvPr>
          <p:cNvSpPr txBox="1">
            <a:spLocks/>
          </p:cNvSpPr>
          <p:nvPr/>
        </p:nvSpPr>
        <p:spPr>
          <a:xfrm>
            <a:off x="720000" y="282574"/>
            <a:ext cx="6660312" cy="7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0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SG" sz="3200" dirty="0"/>
              <a:t>Project Workflow</a:t>
            </a:r>
          </a:p>
        </p:txBody>
      </p:sp>
      <p:sp>
        <p:nvSpPr>
          <p:cNvPr id="2" name="Rectangle 1">
            <a:extLst>
              <a:ext uri="{FF2B5EF4-FFF2-40B4-BE49-F238E27FC236}">
                <a16:creationId xmlns:a16="http://schemas.microsoft.com/office/drawing/2014/main" id="{272F697A-12D9-2BE6-34A7-D35C2C001251}"/>
              </a:ext>
            </a:extLst>
          </p:cNvPr>
          <p:cNvSpPr/>
          <p:nvPr/>
        </p:nvSpPr>
        <p:spPr>
          <a:xfrm>
            <a:off x="1367584" y="1419622"/>
            <a:ext cx="1858073"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Create capstone environment</a:t>
            </a:r>
          </a:p>
        </p:txBody>
      </p:sp>
      <p:sp>
        <p:nvSpPr>
          <p:cNvPr id="6" name="Oval 5">
            <a:extLst>
              <a:ext uri="{FF2B5EF4-FFF2-40B4-BE49-F238E27FC236}">
                <a16:creationId xmlns:a16="http://schemas.microsoft.com/office/drawing/2014/main" id="{67776724-47E4-A6C4-47CD-79DC8A6E6294}"/>
              </a:ext>
            </a:extLst>
          </p:cNvPr>
          <p:cNvSpPr/>
          <p:nvPr/>
        </p:nvSpPr>
        <p:spPr>
          <a:xfrm>
            <a:off x="1187584" y="1173538"/>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1</a:t>
            </a:r>
          </a:p>
        </p:txBody>
      </p:sp>
      <p:sp>
        <p:nvSpPr>
          <p:cNvPr id="7" name="Rectangle 6">
            <a:extLst>
              <a:ext uri="{FF2B5EF4-FFF2-40B4-BE49-F238E27FC236}">
                <a16:creationId xmlns:a16="http://schemas.microsoft.com/office/drawing/2014/main" id="{4E8F4C9C-5DA4-7B40-C35F-3EC74A39B488}"/>
              </a:ext>
            </a:extLst>
          </p:cNvPr>
          <p:cNvSpPr/>
          <p:nvPr/>
        </p:nvSpPr>
        <p:spPr>
          <a:xfrm>
            <a:off x="3563848" y="1419622"/>
            <a:ext cx="1858073"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Label images, </a:t>
            </a:r>
          </a:p>
          <a:p>
            <a:pPr algn="ctr"/>
            <a:r>
              <a:rPr lang="en-SG" dirty="0">
                <a:solidFill>
                  <a:schemeClr val="tx1"/>
                </a:solidFill>
              </a:rPr>
              <a:t>train-valid-test split</a:t>
            </a:r>
          </a:p>
        </p:txBody>
      </p:sp>
      <p:sp>
        <p:nvSpPr>
          <p:cNvPr id="9" name="Oval 8">
            <a:extLst>
              <a:ext uri="{FF2B5EF4-FFF2-40B4-BE49-F238E27FC236}">
                <a16:creationId xmlns:a16="http://schemas.microsoft.com/office/drawing/2014/main" id="{77DF56CB-AC8A-9DF6-A4BD-5925EE4A0F13}"/>
              </a:ext>
            </a:extLst>
          </p:cNvPr>
          <p:cNvSpPr/>
          <p:nvPr/>
        </p:nvSpPr>
        <p:spPr>
          <a:xfrm>
            <a:off x="3383848" y="1173538"/>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2</a:t>
            </a:r>
          </a:p>
        </p:txBody>
      </p:sp>
      <p:pic>
        <p:nvPicPr>
          <p:cNvPr id="1026" name="Picture 2">
            <a:extLst>
              <a:ext uri="{FF2B5EF4-FFF2-40B4-BE49-F238E27FC236}">
                <a16:creationId xmlns:a16="http://schemas.microsoft.com/office/drawing/2014/main" id="{A17D2908-CB77-5DC4-AE29-A1976E104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958" y="2036573"/>
            <a:ext cx="401224" cy="40122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B6D15F7-1446-4F76-726A-64D0AA590CC9}"/>
              </a:ext>
            </a:extLst>
          </p:cNvPr>
          <p:cNvSpPr/>
          <p:nvPr/>
        </p:nvSpPr>
        <p:spPr>
          <a:xfrm>
            <a:off x="5738223" y="1414825"/>
            <a:ext cx="1858073"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Instantiate &amp; save YOLO model</a:t>
            </a:r>
          </a:p>
        </p:txBody>
      </p:sp>
      <p:sp>
        <p:nvSpPr>
          <p:cNvPr id="13" name="Oval 12">
            <a:extLst>
              <a:ext uri="{FF2B5EF4-FFF2-40B4-BE49-F238E27FC236}">
                <a16:creationId xmlns:a16="http://schemas.microsoft.com/office/drawing/2014/main" id="{08392415-5455-B0AC-297B-6C468E618CDF}"/>
              </a:ext>
            </a:extLst>
          </p:cNvPr>
          <p:cNvSpPr/>
          <p:nvPr/>
        </p:nvSpPr>
        <p:spPr>
          <a:xfrm>
            <a:off x="5558223" y="1168741"/>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3</a:t>
            </a:r>
          </a:p>
        </p:txBody>
      </p:sp>
      <p:pic>
        <p:nvPicPr>
          <p:cNvPr id="15" name="Picture 14">
            <a:extLst>
              <a:ext uri="{FF2B5EF4-FFF2-40B4-BE49-F238E27FC236}">
                <a16:creationId xmlns:a16="http://schemas.microsoft.com/office/drawing/2014/main" id="{450DF5B4-1F0A-C2A9-0FB9-B60DB026563A}"/>
              </a:ext>
            </a:extLst>
          </p:cNvPr>
          <p:cNvPicPr>
            <a:picLocks noChangeAspect="1"/>
          </p:cNvPicPr>
          <p:nvPr/>
        </p:nvPicPr>
        <p:blipFill>
          <a:blip r:embed="rId4"/>
          <a:stretch>
            <a:fillRect/>
          </a:stretch>
        </p:blipFill>
        <p:spPr>
          <a:xfrm>
            <a:off x="6169231" y="2386550"/>
            <a:ext cx="980819" cy="257208"/>
          </a:xfrm>
          <a:prstGeom prst="rect">
            <a:avLst/>
          </a:prstGeom>
        </p:spPr>
      </p:pic>
      <p:sp>
        <p:nvSpPr>
          <p:cNvPr id="16" name="Rectangle 15">
            <a:extLst>
              <a:ext uri="{FF2B5EF4-FFF2-40B4-BE49-F238E27FC236}">
                <a16:creationId xmlns:a16="http://schemas.microsoft.com/office/drawing/2014/main" id="{8048E4F8-643D-4205-F9F4-5A04B228977E}"/>
              </a:ext>
            </a:extLst>
          </p:cNvPr>
          <p:cNvSpPr/>
          <p:nvPr/>
        </p:nvSpPr>
        <p:spPr>
          <a:xfrm>
            <a:off x="4802119" y="3066109"/>
            <a:ext cx="1858073" cy="576064"/>
          </a:xfrm>
          <a:prstGeom prst="rect">
            <a:avLst/>
          </a:prstGeom>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Detect ID cards in videos</a:t>
            </a:r>
          </a:p>
        </p:txBody>
      </p:sp>
      <p:sp>
        <p:nvSpPr>
          <p:cNvPr id="17" name="Oval 16">
            <a:extLst>
              <a:ext uri="{FF2B5EF4-FFF2-40B4-BE49-F238E27FC236}">
                <a16:creationId xmlns:a16="http://schemas.microsoft.com/office/drawing/2014/main" id="{7E0D92E8-23A9-73BD-053C-149BA8A2C3FF}"/>
              </a:ext>
            </a:extLst>
          </p:cNvPr>
          <p:cNvSpPr/>
          <p:nvPr/>
        </p:nvSpPr>
        <p:spPr>
          <a:xfrm>
            <a:off x="4622119" y="2820025"/>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6</a:t>
            </a:r>
          </a:p>
        </p:txBody>
      </p:sp>
      <p:pic>
        <p:nvPicPr>
          <p:cNvPr id="1030" name="Picture 6">
            <a:extLst>
              <a:ext uri="{FF2B5EF4-FFF2-40B4-BE49-F238E27FC236}">
                <a16:creationId xmlns:a16="http://schemas.microsoft.com/office/drawing/2014/main" id="{85F83173-802A-BB8E-6C8C-587A4980CB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014" y="2063791"/>
            <a:ext cx="1068315" cy="31678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5460AA1-F4D3-3BEE-E729-6A0C9BF7CB0C}"/>
              </a:ext>
            </a:extLst>
          </p:cNvPr>
          <p:cNvSpPr/>
          <p:nvPr/>
        </p:nvSpPr>
        <p:spPr>
          <a:xfrm>
            <a:off x="2627744" y="3066109"/>
            <a:ext cx="1858073"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Analyse results</a:t>
            </a:r>
          </a:p>
        </p:txBody>
      </p:sp>
      <p:sp>
        <p:nvSpPr>
          <p:cNvPr id="21" name="Oval 20">
            <a:extLst>
              <a:ext uri="{FF2B5EF4-FFF2-40B4-BE49-F238E27FC236}">
                <a16:creationId xmlns:a16="http://schemas.microsoft.com/office/drawing/2014/main" id="{506394EE-C83E-6D35-07CB-8E2511A735A7}"/>
              </a:ext>
            </a:extLst>
          </p:cNvPr>
          <p:cNvSpPr/>
          <p:nvPr/>
        </p:nvSpPr>
        <p:spPr>
          <a:xfrm>
            <a:off x="2447744" y="2820025"/>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5</a:t>
            </a:r>
          </a:p>
        </p:txBody>
      </p:sp>
      <p:sp>
        <p:nvSpPr>
          <p:cNvPr id="24" name="Rectangle 23">
            <a:extLst>
              <a:ext uri="{FF2B5EF4-FFF2-40B4-BE49-F238E27FC236}">
                <a16:creationId xmlns:a16="http://schemas.microsoft.com/office/drawing/2014/main" id="{03284655-3F04-B537-F8EB-46A3003C882F}"/>
              </a:ext>
            </a:extLst>
          </p:cNvPr>
          <p:cNvSpPr/>
          <p:nvPr/>
        </p:nvSpPr>
        <p:spPr>
          <a:xfrm>
            <a:off x="431520" y="3066109"/>
            <a:ext cx="1858073"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Train model, predict</a:t>
            </a:r>
          </a:p>
        </p:txBody>
      </p:sp>
      <p:sp>
        <p:nvSpPr>
          <p:cNvPr id="25" name="Oval 24">
            <a:extLst>
              <a:ext uri="{FF2B5EF4-FFF2-40B4-BE49-F238E27FC236}">
                <a16:creationId xmlns:a16="http://schemas.microsoft.com/office/drawing/2014/main" id="{86AF9344-DB4A-8D64-45DA-6045544F0FF0}"/>
              </a:ext>
            </a:extLst>
          </p:cNvPr>
          <p:cNvSpPr/>
          <p:nvPr/>
        </p:nvSpPr>
        <p:spPr>
          <a:xfrm>
            <a:off x="251520" y="2820025"/>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4</a:t>
            </a:r>
          </a:p>
        </p:txBody>
      </p:sp>
      <p:sp>
        <p:nvSpPr>
          <p:cNvPr id="28" name="Rectangle 27">
            <a:extLst>
              <a:ext uri="{FF2B5EF4-FFF2-40B4-BE49-F238E27FC236}">
                <a16:creationId xmlns:a16="http://schemas.microsoft.com/office/drawing/2014/main" id="{9F931761-BDEA-3438-7849-7DC592CA88A5}"/>
              </a:ext>
            </a:extLst>
          </p:cNvPr>
          <p:cNvSpPr/>
          <p:nvPr/>
        </p:nvSpPr>
        <p:spPr>
          <a:xfrm>
            <a:off x="6962359" y="3066109"/>
            <a:ext cx="1858073" cy="576064"/>
          </a:xfrm>
          <a:prstGeom prst="rect">
            <a:avLst/>
          </a:prstGeom>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Deploy on </a:t>
            </a:r>
            <a:r>
              <a:rPr lang="en-SG" dirty="0" err="1">
                <a:solidFill>
                  <a:schemeClr val="tx1"/>
                </a:solidFill>
              </a:rPr>
              <a:t>streamlit</a:t>
            </a:r>
            <a:endParaRPr lang="en-SG" dirty="0">
              <a:solidFill>
                <a:schemeClr val="tx1"/>
              </a:solidFill>
            </a:endParaRPr>
          </a:p>
        </p:txBody>
      </p:sp>
      <p:sp>
        <p:nvSpPr>
          <p:cNvPr id="29" name="Oval 28">
            <a:extLst>
              <a:ext uri="{FF2B5EF4-FFF2-40B4-BE49-F238E27FC236}">
                <a16:creationId xmlns:a16="http://schemas.microsoft.com/office/drawing/2014/main" id="{D2A1AFFB-6514-6260-E189-AE231F1C9208}"/>
              </a:ext>
            </a:extLst>
          </p:cNvPr>
          <p:cNvSpPr/>
          <p:nvPr/>
        </p:nvSpPr>
        <p:spPr>
          <a:xfrm>
            <a:off x="6782359" y="2820025"/>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7</a:t>
            </a:r>
          </a:p>
        </p:txBody>
      </p:sp>
      <p:pic>
        <p:nvPicPr>
          <p:cNvPr id="1032" name="Picture 8" descr="Python Tutorial: Streamlit | DataCamp">
            <a:extLst>
              <a:ext uri="{FF2B5EF4-FFF2-40B4-BE49-F238E27FC236}">
                <a16:creationId xmlns:a16="http://schemas.microsoft.com/office/drawing/2014/main" id="{EFD19A5F-264B-9358-5232-27A24DFA1F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1901" y="3651870"/>
            <a:ext cx="886483" cy="5188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lobal Locations - Regions &amp; Zones | Google Cloud">
            <a:extLst>
              <a:ext uri="{FF2B5EF4-FFF2-40B4-BE49-F238E27FC236}">
                <a16:creationId xmlns:a16="http://schemas.microsoft.com/office/drawing/2014/main" id="{EAE04FD8-53B5-9206-EDE7-76AECBBF13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3901" y="3579862"/>
            <a:ext cx="1198579" cy="6292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practical introduction to Docker containers | Red Hat Developer">
            <a:extLst>
              <a:ext uri="{FF2B5EF4-FFF2-40B4-BE49-F238E27FC236}">
                <a16:creationId xmlns:a16="http://schemas.microsoft.com/office/drawing/2014/main" id="{7F6567D0-44FD-7C77-FBE4-1D5B324072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6394" y="4163450"/>
            <a:ext cx="497495" cy="411510"/>
          </a:xfrm>
          <a:prstGeom prst="rect">
            <a:avLst/>
          </a:prstGeom>
          <a:noFill/>
          <a:extLst>
            <a:ext uri="{909E8E84-426E-40DD-AFC4-6F175D3DCCD1}">
              <a14:hiddenFill xmlns:a14="http://schemas.microsoft.com/office/drawing/2010/main">
                <a:solidFill>
                  <a:srgbClr val="FFFFFF"/>
                </a:solidFill>
              </a14:hiddenFill>
            </a:ext>
          </a:extLst>
        </p:spPr>
      </p:pic>
      <p:sp>
        <p:nvSpPr>
          <p:cNvPr id="158" name="TextBox 157">
            <a:extLst>
              <a:ext uri="{FF2B5EF4-FFF2-40B4-BE49-F238E27FC236}">
                <a16:creationId xmlns:a16="http://schemas.microsoft.com/office/drawing/2014/main" id="{866B9989-2CE5-622C-4CEE-109538D8E07C}"/>
              </a:ext>
            </a:extLst>
          </p:cNvPr>
          <p:cNvSpPr txBox="1"/>
          <p:nvPr/>
        </p:nvSpPr>
        <p:spPr>
          <a:xfrm>
            <a:off x="4802118" y="2787774"/>
            <a:ext cx="1858073" cy="261610"/>
          </a:xfrm>
          <a:prstGeom prst="rect">
            <a:avLst/>
          </a:prstGeom>
          <a:noFill/>
        </p:spPr>
        <p:txBody>
          <a:bodyPr wrap="square" rtlCol="0">
            <a:spAutoFit/>
          </a:bodyPr>
          <a:lstStyle/>
          <a:p>
            <a:pPr algn="ctr"/>
            <a:r>
              <a:rPr lang="en-SG" sz="1100" b="1" dirty="0">
                <a:solidFill>
                  <a:schemeClr val="bg2">
                    <a:lumMod val="75000"/>
                  </a:schemeClr>
                </a:solidFill>
              </a:rPr>
              <a:t>Stretch goal!</a:t>
            </a:r>
          </a:p>
        </p:txBody>
      </p:sp>
      <p:sp>
        <p:nvSpPr>
          <p:cNvPr id="159" name="TextBox 158">
            <a:extLst>
              <a:ext uri="{FF2B5EF4-FFF2-40B4-BE49-F238E27FC236}">
                <a16:creationId xmlns:a16="http://schemas.microsoft.com/office/drawing/2014/main" id="{29DA39A3-464D-2D5A-ADE3-B78E1C61207B}"/>
              </a:ext>
            </a:extLst>
          </p:cNvPr>
          <p:cNvSpPr txBox="1"/>
          <p:nvPr/>
        </p:nvSpPr>
        <p:spPr>
          <a:xfrm>
            <a:off x="6962359" y="2787774"/>
            <a:ext cx="1858073" cy="261610"/>
          </a:xfrm>
          <a:prstGeom prst="rect">
            <a:avLst/>
          </a:prstGeom>
          <a:noFill/>
        </p:spPr>
        <p:txBody>
          <a:bodyPr wrap="square" rtlCol="0">
            <a:spAutoFit/>
          </a:bodyPr>
          <a:lstStyle/>
          <a:p>
            <a:pPr algn="ctr"/>
            <a:r>
              <a:rPr lang="en-SG" sz="1100" b="1" dirty="0">
                <a:solidFill>
                  <a:schemeClr val="bg2">
                    <a:lumMod val="75000"/>
                  </a:schemeClr>
                </a:solidFill>
              </a:rPr>
              <a:t>Stretch goal!</a:t>
            </a:r>
          </a:p>
        </p:txBody>
      </p:sp>
      <p:sp>
        <p:nvSpPr>
          <p:cNvPr id="1024" name="Isosceles Triangle 1023">
            <a:extLst>
              <a:ext uri="{FF2B5EF4-FFF2-40B4-BE49-F238E27FC236}">
                <a16:creationId xmlns:a16="http://schemas.microsoft.com/office/drawing/2014/main" id="{75872C6E-CA4D-0D75-2E6B-889C859ACA1C}"/>
              </a:ext>
            </a:extLst>
          </p:cNvPr>
          <p:cNvSpPr/>
          <p:nvPr/>
        </p:nvSpPr>
        <p:spPr>
          <a:xfrm rot="5400000">
            <a:off x="3165807" y="1643628"/>
            <a:ext cx="288480" cy="12109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5" name="Isosceles Triangle 1024">
            <a:extLst>
              <a:ext uri="{FF2B5EF4-FFF2-40B4-BE49-F238E27FC236}">
                <a16:creationId xmlns:a16="http://schemas.microsoft.com/office/drawing/2014/main" id="{BA2993B6-9639-8CA2-8A9A-A0B07772A887}"/>
              </a:ext>
            </a:extLst>
          </p:cNvPr>
          <p:cNvSpPr/>
          <p:nvPr/>
        </p:nvSpPr>
        <p:spPr>
          <a:xfrm rot="5400000">
            <a:off x="5369857" y="1642311"/>
            <a:ext cx="288480" cy="12109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7" name="Isosceles Triangle 1026">
            <a:extLst>
              <a:ext uri="{FF2B5EF4-FFF2-40B4-BE49-F238E27FC236}">
                <a16:creationId xmlns:a16="http://schemas.microsoft.com/office/drawing/2014/main" id="{6FEA2986-4BD9-97FD-AB51-5FE7438B01B1}"/>
              </a:ext>
            </a:extLst>
          </p:cNvPr>
          <p:cNvSpPr/>
          <p:nvPr/>
        </p:nvSpPr>
        <p:spPr>
          <a:xfrm rot="5400000">
            <a:off x="2224428" y="3290460"/>
            <a:ext cx="288480" cy="12109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9" name="Isosceles Triangle 1028">
            <a:extLst>
              <a:ext uri="{FF2B5EF4-FFF2-40B4-BE49-F238E27FC236}">
                <a16:creationId xmlns:a16="http://schemas.microsoft.com/office/drawing/2014/main" id="{1AE472C1-4D6B-C6B7-0E71-D6D2E068206A}"/>
              </a:ext>
            </a:extLst>
          </p:cNvPr>
          <p:cNvSpPr/>
          <p:nvPr/>
        </p:nvSpPr>
        <p:spPr>
          <a:xfrm rot="5400000">
            <a:off x="4427759" y="3292206"/>
            <a:ext cx="288480" cy="12109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1" name="Isosceles Triangle 1030">
            <a:extLst>
              <a:ext uri="{FF2B5EF4-FFF2-40B4-BE49-F238E27FC236}">
                <a16:creationId xmlns:a16="http://schemas.microsoft.com/office/drawing/2014/main" id="{4317A186-999E-4BD6-8A7A-2D680FA02EB4}"/>
              </a:ext>
            </a:extLst>
          </p:cNvPr>
          <p:cNvSpPr/>
          <p:nvPr/>
        </p:nvSpPr>
        <p:spPr>
          <a:xfrm rot="5400000">
            <a:off x="6615978" y="3285269"/>
            <a:ext cx="288480" cy="12109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38" name="Picture 14" descr="Flasks in Python. Flask is a micro web framework written… | by Shivangi  Sareen | Medium">
            <a:extLst>
              <a:ext uri="{FF2B5EF4-FFF2-40B4-BE49-F238E27FC236}">
                <a16:creationId xmlns:a16="http://schemas.microsoft.com/office/drawing/2014/main" id="{CEA9824E-A012-1E31-7EAA-4A433884CC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4854" y="4185149"/>
            <a:ext cx="476672" cy="357504"/>
          </a:xfrm>
          <a:prstGeom prst="rect">
            <a:avLst/>
          </a:prstGeom>
          <a:noFill/>
          <a:extLst>
            <a:ext uri="{909E8E84-426E-40DD-AFC4-6F175D3DCCD1}">
              <a14:hiddenFill xmlns:a14="http://schemas.microsoft.com/office/drawing/2010/main">
                <a:solidFill>
                  <a:srgbClr val="FFFFFF"/>
                </a:solidFill>
              </a14:hiddenFill>
            </a:ext>
          </a:extLst>
        </p:spPr>
      </p:pic>
      <p:grpSp>
        <p:nvGrpSpPr>
          <p:cNvPr id="1041" name="Group 1040">
            <a:extLst>
              <a:ext uri="{FF2B5EF4-FFF2-40B4-BE49-F238E27FC236}">
                <a16:creationId xmlns:a16="http://schemas.microsoft.com/office/drawing/2014/main" id="{62D2EE65-95A1-6513-A208-24BF958CF847}"/>
              </a:ext>
            </a:extLst>
          </p:cNvPr>
          <p:cNvGrpSpPr/>
          <p:nvPr/>
        </p:nvGrpSpPr>
        <p:grpSpPr>
          <a:xfrm>
            <a:off x="4486361" y="454697"/>
            <a:ext cx="288032" cy="275307"/>
            <a:chOff x="1691680" y="946501"/>
            <a:chExt cx="432048" cy="432268"/>
          </a:xfrm>
        </p:grpSpPr>
        <p:sp>
          <p:nvSpPr>
            <p:cNvPr id="1033" name="Oval 1032">
              <a:extLst>
                <a:ext uri="{FF2B5EF4-FFF2-40B4-BE49-F238E27FC236}">
                  <a16:creationId xmlns:a16="http://schemas.microsoft.com/office/drawing/2014/main" id="{027D133C-674A-25E3-B767-F7580D3A7B3B}"/>
                </a:ext>
              </a:extLst>
            </p:cNvPr>
            <p:cNvSpPr/>
            <p:nvPr/>
          </p:nvSpPr>
          <p:spPr>
            <a:xfrm>
              <a:off x="1691680" y="946501"/>
              <a:ext cx="432048" cy="43226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5" name="Arc 1034">
              <a:extLst>
                <a:ext uri="{FF2B5EF4-FFF2-40B4-BE49-F238E27FC236}">
                  <a16:creationId xmlns:a16="http://schemas.microsoft.com/office/drawing/2014/main" id="{D9375992-76D5-E4E3-1265-2C9E5EB3B4A2}"/>
                </a:ext>
              </a:extLst>
            </p:cNvPr>
            <p:cNvSpPr/>
            <p:nvPr/>
          </p:nvSpPr>
          <p:spPr>
            <a:xfrm rot="10153257">
              <a:off x="1763688" y="1008576"/>
              <a:ext cx="288032" cy="288000"/>
            </a:xfrm>
            <a:prstGeom prst="arc">
              <a:avLst>
                <a:gd name="adj1" fmla="val 11848806"/>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37" name="Oval 1036">
              <a:extLst>
                <a:ext uri="{FF2B5EF4-FFF2-40B4-BE49-F238E27FC236}">
                  <a16:creationId xmlns:a16="http://schemas.microsoft.com/office/drawing/2014/main" id="{5ADE7B12-3802-5F61-AA3F-284952115A9C}"/>
                </a:ext>
              </a:extLst>
            </p:cNvPr>
            <p:cNvSpPr/>
            <p:nvPr/>
          </p:nvSpPr>
          <p:spPr>
            <a:xfrm>
              <a:off x="1817735" y="105538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9" name="Oval 1038">
              <a:extLst>
                <a:ext uri="{FF2B5EF4-FFF2-40B4-BE49-F238E27FC236}">
                  <a16:creationId xmlns:a16="http://schemas.microsoft.com/office/drawing/2014/main" id="{5A3F6DBA-A6DA-6C83-D07C-F91D3A7CFE0A}"/>
                </a:ext>
              </a:extLst>
            </p:cNvPr>
            <p:cNvSpPr/>
            <p:nvPr/>
          </p:nvSpPr>
          <p:spPr>
            <a:xfrm>
              <a:off x="1927964" y="105411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040" name="Speech Bubble: Rectangle 1039">
            <a:extLst>
              <a:ext uri="{FF2B5EF4-FFF2-40B4-BE49-F238E27FC236}">
                <a16:creationId xmlns:a16="http://schemas.microsoft.com/office/drawing/2014/main" id="{FBCF3CB4-9C57-AC8F-C20B-53170CD5248F}"/>
              </a:ext>
            </a:extLst>
          </p:cNvPr>
          <p:cNvSpPr/>
          <p:nvPr/>
        </p:nvSpPr>
        <p:spPr>
          <a:xfrm>
            <a:off x="4966817" y="295448"/>
            <a:ext cx="757815" cy="394587"/>
          </a:xfrm>
          <a:prstGeom prst="wedgeRectCallout">
            <a:avLst>
              <a:gd name="adj1" fmla="val -70796"/>
              <a:gd name="adj2" fmla="val 4472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Still optimistic!</a:t>
            </a:r>
            <a:endParaRPr lang="en-SG" sz="800" dirty="0">
              <a:solidFill>
                <a:schemeClr val="tx1"/>
              </a:solidFill>
            </a:endParaRPr>
          </a:p>
        </p:txBody>
      </p:sp>
      <p:pic>
        <p:nvPicPr>
          <p:cNvPr id="3" name="Picture 2" descr="Computer Vision Datasets">
            <a:extLst>
              <a:ext uri="{FF2B5EF4-FFF2-40B4-BE49-F238E27FC236}">
                <a16:creationId xmlns:a16="http://schemas.microsoft.com/office/drawing/2014/main" id="{92F776EF-18CF-86EB-3360-3347288BCE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32884" y="2032315"/>
            <a:ext cx="720000" cy="13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Yolo Framework | Object Detection Using Yolo">
            <a:extLst>
              <a:ext uri="{FF2B5EF4-FFF2-40B4-BE49-F238E27FC236}">
                <a16:creationId xmlns:a16="http://schemas.microsoft.com/office/drawing/2014/main" id="{0DB9962C-D637-73EC-E1B0-6C1AB70BD6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3287" y="2049556"/>
            <a:ext cx="542295" cy="28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tting started with PyTorch. Deep Learning and Artificial… | by Navaneeth  Dinesh | Medium">
            <a:extLst>
              <a:ext uri="{FF2B5EF4-FFF2-40B4-BE49-F238E27FC236}">
                <a16:creationId xmlns:a16="http://schemas.microsoft.com/office/drawing/2014/main" id="{636729EE-AED1-AF74-B92D-E0E24E6C3D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6176" y="2049556"/>
            <a:ext cx="443225" cy="28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8A2737F-01AA-BC2C-13A6-2E0AB92675EA}"/>
              </a:ext>
            </a:extLst>
          </p:cNvPr>
          <p:cNvPicPr>
            <a:picLocks noChangeAspect="1"/>
          </p:cNvPicPr>
          <p:nvPr/>
        </p:nvPicPr>
        <p:blipFill>
          <a:blip r:embed="rId4"/>
          <a:stretch>
            <a:fillRect/>
          </a:stretch>
        </p:blipFill>
        <p:spPr>
          <a:xfrm>
            <a:off x="840639" y="4040108"/>
            <a:ext cx="980819" cy="257208"/>
          </a:xfrm>
          <a:prstGeom prst="rect">
            <a:avLst/>
          </a:prstGeom>
        </p:spPr>
      </p:pic>
      <p:pic>
        <p:nvPicPr>
          <p:cNvPr id="26" name="Picture 2" descr="Yolo Framework | Object Detection Using Yolo">
            <a:extLst>
              <a:ext uri="{FF2B5EF4-FFF2-40B4-BE49-F238E27FC236}">
                <a16:creationId xmlns:a16="http://schemas.microsoft.com/office/drawing/2014/main" id="{37486BDE-7EC9-900D-2D32-7E04AE0451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4695" y="3703114"/>
            <a:ext cx="542295" cy="28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Getting started with PyTorch. Deep Learning and Artificial… | by Navaneeth  Dinesh | Medium">
            <a:extLst>
              <a:ext uri="{FF2B5EF4-FFF2-40B4-BE49-F238E27FC236}">
                <a16:creationId xmlns:a16="http://schemas.microsoft.com/office/drawing/2014/main" id="{BF1227E3-9659-A3C8-D7F1-EE172CA13D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584" y="3703114"/>
            <a:ext cx="443225" cy="288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8399386F-7F6D-416E-CC15-CF6E19E7C085}"/>
              </a:ext>
            </a:extLst>
          </p:cNvPr>
          <p:cNvPicPr>
            <a:picLocks noChangeAspect="1"/>
          </p:cNvPicPr>
          <p:nvPr/>
        </p:nvPicPr>
        <p:blipFill>
          <a:blip r:embed="rId4"/>
          <a:stretch>
            <a:fillRect/>
          </a:stretch>
        </p:blipFill>
        <p:spPr>
          <a:xfrm>
            <a:off x="5253841" y="4042734"/>
            <a:ext cx="980819" cy="257208"/>
          </a:xfrm>
          <a:prstGeom prst="rect">
            <a:avLst/>
          </a:prstGeom>
        </p:spPr>
      </p:pic>
      <p:pic>
        <p:nvPicPr>
          <p:cNvPr id="157" name="Picture 2" descr="Yolo Framework | Object Detection Using Yolo">
            <a:extLst>
              <a:ext uri="{FF2B5EF4-FFF2-40B4-BE49-F238E27FC236}">
                <a16:creationId xmlns:a16="http://schemas.microsoft.com/office/drawing/2014/main" id="{3E82B13B-8E03-291F-EA49-C6262AEC8B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57897" y="3705740"/>
            <a:ext cx="542295" cy="288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2" descr="Getting started with PyTorch. Deep Learning and Artificial… | by Navaneeth  Dinesh | Medium">
            <a:extLst>
              <a:ext uri="{FF2B5EF4-FFF2-40B4-BE49-F238E27FC236}">
                <a16:creationId xmlns:a16="http://schemas.microsoft.com/office/drawing/2014/main" id="{CE4A7E23-95F4-F5FF-E000-489E791B6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0786" y="3705740"/>
            <a:ext cx="443225" cy="2880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4" descr="TensorBoard | TensorFlow">
            <a:extLst>
              <a:ext uri="{FF2B5EF4-FFF2-40B4-BE49-F238E27FC236}">
                <a16:creationId xmlns:a16="http://schemas.microsoft.com/office/drawing/2014/main" id="{F40E627B-A500-4E8B-3553-2A3D244447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9990" y="3651870"/>
            <a:ext cx="747796" cy="420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grpSp>
        <p:nvGrpSpPr>
          <p:cNvPr id="128" name="Google Shape;128;p23"/>
          <p:cNvGrpSpPr/>
          <p:nvPr/>
        </p:nvGrpSpPr>
        <p:grpSpPr>
          <a:xfrm>
            <a:off x="6408275" y="740326"/>
            <a:ext cx="2582400" cy="289350"/>
            <a:chOff x="6967625" y="394825"/>
            <a:chExt cx="2582400" cy="289350"/>
          </a:xfrm>
        </p:grpSpPr>
        <p:sp>
          <p:nvSpPr>
            <p:cNvPr id="129" name="Google Shape;129;p23"/>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 name="Google Shape;161;p23"/>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162" name="Google Shape;162;p23"/>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sp>
        <p:nvSpPr>
          <p:cNvPr id="163" name="Google Shape;163;p23"/>
          <p:cNvSpPr/>
          <p:nvPr/>
        </p:nvSpPr>
        <p:spPr>
          <a:xfrm>
            <a:off x="-364605" y="3797692"/>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0;p26">
            <a:extLst>
              <a:ext uri="{FF2B5EF4-FFF2-40B4-BE49-F238E27FC236}">
                <a16:creationId xmlns:a16="http://schemas.microsoft.com/office/drawing/2014/main" id="{064FB23A-6FEF-5B63-03A4-C403FC9D1F16}"/>
              </a:ext>
            </a:extLst>
          </p:cNvPr>
          <p:cNvSpPr txBox="1">
            <a:spLocks/>
          </p:cNvSpPr>
          <p:nvPr/>
        </p:nvSpPr>
        <p:spPr>
          <a:xfrm>
            <a:off x="720000" y="282574"/>
            <a:ext cx="6660312" cy="7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0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SG" sz="3200" dirty="0"/>
              <a:t>Project Workflow</a:t>
            </a:r>
          </a:p>
        </p:txBody>
      </p:sp>
      <p:sp>
        <p:nvSpPr>
          <p:cNvPr id="2" name="Rectangle 1">
            <a:extLst>
              <a:ext uri="{FF2B5EF4-FFF2-40B4-BE49-F238E27FC236}">
                <a16:creationId xmlns:a16="http://schemas.microsoft.com/office/drawing/2014/main" id="{272F697A-12D9-2BE6-34A7-D35C2C001251}"/>
              </a:ext>
            </a:extLst>
          </p:cNvPr>
          <p:cNvSpPr/>
          <p:nvPr/>
        </p:nvSpPr>
        <p:spPr>
          <a:xfrm>
            <a:off x="1367584" y="1779662"/>
            <a:ext cx="1858073"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Create capstone environment</a:t>
            </a:r>
          </a:p>
        </p:txBody>
      </p:sp>
      <p:sp>
        <p:nvSpPr>
          <p:cNvPr id="6" name="Oval 5">
            <a:extLst>
              <a:ext uri="{FF2B5EF4-FFF2-40B4-BE49-F238E27FC236}">
                <a16:creationId xmlns:a16="http://schemas.microsoft.com/office/drawing/2014/main" id="{67776724-47E4-A6C4-47CD-79DC8A6E6294}"/>
              </a:ext>
            </a:extLst>
          </p:cNvPr>
          <p:cNvSpPr/>
          <p:nvPr/>
        </p:nvSpPr>
        <p:spPr>
          <a:xfrm>
            <a:off x="1187584" y="1533578"/>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1</a:t>
            </a:r>
          </a:p>
        </p:txBody>
      </p:sp>
      <p:sp>
        <p:nvSpPr>
          <p:cNvPr id="7" name="Rectangle 6">
            <a:extLst>
              <a:ext uri="{FF2B5EF4-FFF2-40B4-BE49-F238E27FC236}">
                <a16:creationId xmlns:a16="http://schemas.microsoft.com/office/drawing/2014/main" id="{4E8F4C9C-5DA4-7B40-C35F-3EC74A39B488}"/>
              </a:ext>
            </a:extLst>
          </p:cNvPr>
          <p:cNvSpPr/>
          <p:nvPr/>
        </p:nvSpPr>
        <p:spPr>
          <a:xfrm>
            <a:off x="3563848" y="1779662"/>
            <a:ext cx="1858073"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Label images</a:t>
            </a:r>
          </a:p>
        </p:txBody>
      </p:sp>
      <p:sp>
        <p:nvSpPr>
          <p:cNvPr id="9" name="Oval 8">
            <a:extLst>
              <a:ext uri="{FF2B5EF4-FFF2-40B4-BE49-F238E27FC236}">
                <a16:creationId xmlns:a16="http://schemas.microsoft.com/office/drawing/2014/main" id="{77DF56CB-AC8A-9DF6-A4BD-5925EE4A0F13}"/>
              </a:ext>
            </a:extLst>
          </p:cNvPr>
          <p:cNvSpPr/>
          <p:nvPr/>
        </p:nvSpPr>
        <p:spPr>
          <a:xfrm>
            <a:off x="3383848" y="1533578"/>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2</a:t>
            </a:r>
          </a:p>
        </p:txBody>
      </p:sp>
      <p:sp>
        <p:nvSpPr>
          <p:cNvPr id="12" name="Rectangle 11">
            <a:extLst>
              <a:ext uri="{FF2B5EF4-FFF2-40B4-BE49-F238E27FC236}">
                <a16:creationId xmlns:a16="http://schemas.microsoft.com/office/drawing/2014/main" id="{2B6D15F7-1446-4F76-726A-64D0AA590CC9}"/>
              </a:ext>
            </a:extLst>
          </p:cNvPr>
          <p:cNvSpPr/>
          <p:nvPr/>
        </p:nvSpPr>
        <p:spPr>
          <a:xfrm>
            <a:off x="5738223" y="1774865"/>
            <a:ext cx="1858073"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Instantiate &amp; save YOLO model</a:t>
            </a:r>
          </a:p>
        </p:txBody>
      </p:sp>
      <p:sp>
        <p:nvSpPr>
          <p:cNvPr id="13" name="Oval 12">
            <a:extLst>
              <a:ext uri="{FF2B5EF4-FFF2-40B4-BE49-F238E27FC236}">
                <a16:creationId xmlns:a16="http://schemas.microsoft.com/office/drawing/2014/main" id="{08392415-5455-B0AC-297B-6C468E618CDF}"/>
              </a:ext>
            </a:extLst>
          </p:cNvPr>
          <p:cNvSpPr/>
          <p:nvPr/>
        </p:nvSpPr>
        <p:spPr>
          <a:xfrm>
            <a:off x="5558223" y="1528781"/>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3</a:t>
            </a:r>
          </a:p>
        </p:txBody>
      </p:sp>
      <p:sp>
        <p:nvSpPr>
          <p:cNvPr id="16" name="Rectangle 15">
            <a:extLst>
              <a:ext uri="{FF2B5EF4-FFF2-40B4-BE49-F238E27FC236}">
                <a16:creationId xmlns:a16="http://schemas.microsoft.com/office/drawing/2014/main" id="{8048E4F8-643D-4205-F9F4-5A04B228977E}"/>
              </a:ext>
            </a:extLst>
          </p:cNvPr>
          <p:cNvSpPr/>
          <p:nvPr/>
        </p:nvSpPr>
        <p:spPr>
          <a:xfrm>
            <a:off x="4802119" y="3003798"/>
            <a:ext cx="1858073" cy="576064"/>
          </a:xfrm>
          <a:prstGeom prst="rect">
            <a:avLst/>
          </a:prstGeom>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Detect ID cards in videos</a:t>
            </a:r>
          </a:p>
        </p:txBody>
      </p:sp>
      <p:sp>
        <p:nvSpPr>
          <p:cNvPr id="17" name="Oval 16">
            <a:extLst>
              <a:ext uri="{FF2B5EF4-FFF2-40B4-BE49-F238E27FC236}">
                <a16:creationId xmlns:a16="http://schemas.microsoft.com/office/drawing/2014/main" id="{7E0D92E8-23A9-73BD-053C-149BA8A2C3FF}"/>
              </a:ext>
            </a:extLst>
          </p:cNvPr>
          <p:cNvSpPr/>
          <p:nvPr/>
        </p:nvSpPr>
        <p:spPr>
          <a:xfrm>
            <a:off x="4622119" y="2757714"/>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6</a:t>
            </a:r>
          </a:p>
        </p:txBody>
      </p:sp>
      <p:sp>
        <p:nvSpPr>
          <p:cNvPr id="20" name="Rectangle 19">
            <a:extLst>
              <a:ext uri="{FF2B5EF4-FFF2-40B4-BE49-F238E27FC236}">
                <a16:creationId xmlns:a16="http://schemas.microsoft.com/office/drawing/2014/main" id="{35460AA1-F4D3-3BEE-E729-6A0C9BF7CB0C}"/>
              </a:ext>
            </a:extLst>
          </p:cNvPr>
          <p:cNvSpPr/>
          <p:nvPr/>
        </p:nvSpPr>
        <p:spPr>
          <a:xfrm>
            <a:off x="2627744" y="3003798"/>
            <a:ext cx="1858073"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Analyse results</a:t>
            </a:r>
          </a:p>
        </p:txBody>
      </p:sp>
      <p:sp>
        <p:nvSpPr>
          <p:cNvPr id="21" name="Oval 20">
            <a:extLst>
              <a:ext uri="{FF2B5EF4-FFF2-40B4-BE49-F238E27FC236}">
                <a16:creationId xmlns:a16="http://schemas.microsoft.com/office/drawing/2014/main" id="{506394EE-C83E-6D35-07CB-8E2511A735A7}"/>
              </a:ext>
            </a:extLst>
          </p:cNvPr>
          <p:cNvSpPr/>
          <p:nvPr/>
        </p:nvSpPr>
        <p:spPr>
          <a:xfrm>
            <a:off x="2447744" y="2757714"/>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5</a:t>
            </a:r>
          </a:p>
        </p:txBody>
      </p:sp>
      <p:sp>
        <p:nvSpPr>
          <p:cNvPr id="24" name="Rectangle 23">
            <a:extLst>
              <a:ext uri="{FF2B5EF4-FFF2-40B4-BE49-F238E27FC236}">
                <a16:creationId xmlns:a16="http://schemas.microsoft.com/office/drawing/2014/main" id="{03284655-3F04-B537-F8EB-46A3003C882F}"/>
              </a:ext>
            </a:extLst>
          </p:cNvPr>
          <p:cNvSpPr/>
          <p:nvPr/>
        </p:nvSpPr>
        <p:spPr>
          <a:xfrm>
            <a:off x="431520" y="3003798"/>
            <a:ext cx="1858073"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Train model, predict</a:t>
            </a:r>
          </a:p>
        </p:txBody>
      </p:sp>
      <p:sp>
        <p:nvSpPr>
          <p:cNvPr id="25" name="Oval 24">
            <a:extLst>
              <a:ext uri="{FF2B5EF4-FFF2-40B4-BE49-F238E27FC236}">
                <a16:creationId xmlns:a16="http://schemas.microsoft.com/office/drawing/2014/main" id="{86AF9344-DB4A-8D64-45DA-6045544F0FF0}"/>
              </a:ext>
            </a:extLst>
          </p:cNvPr>
          <p:cNvSpPr/>
          <p:nvPr/>
        </p:nvSpPr>
        <p:spPr>
          <a:xfrm>
            <a:off x="251520" y="2757714"/>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4</a:t>
            </a:r>
          </a:p>
        </p:txBody>
      </p:sp>
      <p:sp>
        <p:nvSpPr>
          <p:cNvPr id="28" name="Rectangle 27">
            <a:extLst>
              <a:ext uri="{FF2B5EF4-FFF2-40B4-BE49-F238E27FC236}">
                <a16:creationId xmlns:a16="http://schemas.microsoft.com/office/drawing/2014/main" id="{9F931761-BDEA-3438-7849-7DC592CA88A5}"/>
              </a:ext>
            </a:extLst>
          </p:cNvPr>
          <p:cNvSpPr/>
          <p:nvPr/>
        </p:nvSpPr>
        <p:spPr>
          <a:xfrm>
            <a:off x="6962359" y="3003798"/>
            <a:ext cx="1858073" cy="576064"/>
          </a:xfrm>
          <a:prstGeom prst="rect">
            <a:avLst/>
          </a:prstGeom>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Deploy on </a:t>
            </a:r>
            <a:r>
              <a:rPr lang="en-SG" dirty="0" err="1">
                <a:solidFill>
                  <a:schemeClr val="tx1"/>
                </a:solidFill>
              </a:rPr>
              <a:t>streamlit</a:t>
            </a:r>
            <a:endParaRPr lang="en-SG" dirty="0">
              <a:solidFill>
                <a:schemeClr val="tx1"/>
              </a:solidFill>
            </a:endParaRPr>
          </a:p>
        </p:txBody>
      </p:sp>
      <p:sp>
        <p:nvSpPr>
          <p:cNvPr id="29" name="Oval 28">
            <a:extLst>
              <a:ext uri="{FF2B5EF4-FFF2-40B4-BE49-F238E27FC236}">
                <a16:creationId xmlns:a16="http://schemas.microsoft.com/office/drawing/2014/main" id="{D2A1AFFB-6514-6260-E189-AE231F1C9208}"/>
              </a:ext>
            </a:extLst>
          </p:cNvPr>
          <p:cNvSpPr/>
          <p:nvPr/>
        </p:nvSpPr>
        <p:spPr>
          <a:xfrm>
            <a:off x="6782359" y="2757714"/>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7</a:t>
            </a:r>
          </a:p>
        </p:txBody>
      </p:sp>
      <p:sp>
        <p:nvSpPr>
          <p:cNvPr id="158" name="TextBox 157">
            <a:extLst>
              <a:ext uri="{FF2B5EF4-FFF2-40B4-BE49-F238E27FC236}">
                <a16:creationId xmlns:a16="http://schemas.microsoft.com/office/drawing/2014/main" id="{866B9989-2CE5-622C-4CEE-109538D8E07C}"/>
              </a:ext>
            </a:extLst>
          </p:cNvPr>
          <p:cNvSpPr txBox="1"/>
          <p:nvPr/>
        </p:nvSpPr>
        <p:spPr>
          <a:xfrm>
            <a:off x="4802118" y="2725463"/>
            <a:ext cx="1858073" cy="261610"/>
          </a:xfrm>
          <a:prstGeom prst="rect">
            <a:avLst/>
          </a:prstGeom>
          <a:noFill/>
        </p:spPr>
        <p:txBody>
          <a:bodyPr wrap="square" rtlCol="0">
            <a:spAutoFit/>
          </a:bodyPr>
          <a:lstStyle/>
          <a:p>
            <a:pPr algn="ctr"/>
            <a:r>
              <a:rPr lang="en-SG" sz="1100" b="1" dirty="0">
                <a:solidFill>
                  <a:schemeClr val="bg2">
                    <a:lumMod val="75000"/>
                  </a:schemeClr>
                </a:solidFill>
              </a:rPr>
              <a:t>Stretch goal!</a:t>
            </a:r>
          </a:p>
        </p:txBody>
      </p:sp>
      <p:sp>
        <p:nvSpPr>
          <p:cNvPr id="159" name="TextBox 158">
            <a:extLst>
              <a:ext uri="{FF2B5EF4-FFF2-40B4-BE49-F238E27FC236}">
                <a16:creationId xmlns:a16="http://schemas.microsoft.com/office/drawing/2014/main" id="{29DA39A3-464D-2D5A-ADE3-B78E1C61207B}"/>
              </a:ext>
            </a:extLst>
          </p:cNvPr>
          <p:cNvSpPr txBox="1"/>
          <p:nvPr/>
        </p:nvSpPr>
        <p:spPr>
          <a:xfrm>
            <a:off x="6962359" y="2725463"/>
            <a:ext cx="1858073" cy="261610"/>
          </a:xfrm>
          <a:prstGeom prst="rect">
            <a:avLst/>
          </a:prstGeom>
          <a:noFill/>
        </p:spPr>
        <p:txBody>
          <a:bodyPr wrap="square" rtlCol="0">
            <a:spAutoFit/>
          </a:bodyPr>
          <a:lstStyle/>
          <a:p>
            <a:pPr algn="ctr"/>
            <a:r>
              <a:rPr lang="en-SG" sz="1100" b="1" dirty="0">
                <a:solidFill>
                  <a:schemeClr val="bg2">
                    <a:lumMod val="75000"/>
                  </a:schemeClr>
                </a:solidFill>
              </a:rPr>
              <a:t>Stretch goal!</a:t>
            </a:r>
          </a:p>
        </p:txBody>
      </p:sp>
      <p:sp>
        <p:nvSpPr>
          <p:cNvPr id="1024" name="Isosceles Triangle 1023">
            <a:extLst>
              <a:ext uri="{FF2B5EF4-FFF2-40B4-BE49-F238E27FC236}">
                <a16:creationId xmlns:a16="http://schemas.microsoft.com/office/drawing/2014/main" id="{75872C6E-CA4D-0D75-2E6B-889C859ACA1C}"/>
              </a:ext>
            </a:extLst>
          </p:cNvPr>
          <p:cNvSpPr/>
          <p:nvPr/>
        </p:nvSpPr>
        <p:spPr>
          <a:xfrm rot="5400000">
            <a:off x="3165807" y="2003668"/>
            <a:ext cx="288480" cy="12109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5" name="Isosceles Triangle 1024">
            <a:extLst>
              <a:ext uri="{FF2B5EF4-FFF2-40B4-BE49-F238E27FC236}">
                <a16:creationId xmlns:a16="http://schemas.microsoft.com/office/drawing/2014/main" id="{BA2993B6-9639-8CA2-8A9A-A0B07772A887}"/>
              </a:ext>
            </a:extLst>
          </p:cNvPr>
          <p:cNvSpPr/>
          <p:nvPr/>
        </p:nvSpPr>
        <p:spPr>
          <a:xfrm rot="5400000">
            <a:off x="5369857" y="2002351"/>
            <a:ext cx="288480" cy="12109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7" name="Isosceles Triangle 1026">
            <a:extLst>
              <a:ext uri="{FF2B5EF4-FFF2-40B4-BE49-F238E27FC236}">
                <a16:creationId xmlns:a16="http://schemas.microsoft.com/office/drawing/2014/main" id="{6FEA2986-4BD9-97FD-AB51-5FE7438B01B1}"/>
              </a:ext>
            </a:extLst>
          </p:cNvPr>
          <p:cNvSpPr/>
          <p:nvPr/>
        </p:nvSpPr>
        <p:spPr>
          <a:xfrm rot="5400000">
            <a:off x="2224428" y="3228149"/>
            <a:ext cx="288480" cy="12109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9" name="Isosceles Triangle 1028">
            <a:extLst>
              <a:ext uri="{FF2B5EF4-FFF2-40B4-BE49-F238E27FC236}">
                <a16:creationId xmlns:a16="http://schemas.microsoft.com/office/drawing/2014/main" id="{1AE472C1-4D6B-C6B7-0E71-D6D2E068206A}"/>
              </a:ext>
            </a:extLst>
          </p:cNvPr>
          <p:cNvSpPr/>
          <p:nvPr/>
        </p:nvSpPr>
        <p:spPr>
          <a:xfrm rot="5400000">
            <a:off x="4427759" y="3229895"/>
            <a:ext cx="288480" cy="12109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1" name="Isosceles Triangle 1030">
            <a:extLst>
              <a:ext uri="{FF2B5EF4-FFF2-40B4-BE49-F238E27FC236}">
                <a16:creationId xmlns:a16="http://schemas.microsoft.com/office/drawing/2014/main" id="{4317A186-999E-4BD6-8A7A-2D680FA02EB4}"/>
              </a:ext>
            </a:extLst>
          </p:cNvPr>
          <p:cNvSpPr/>
          <p:nvPr/>
        </p:nvSpPr>
        <p:spPr>
          <a:xfrm rot="5400000">
            <a:off x="6615978" y="3222958"/>
            <a:ext cx="288480" cy="12109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041" name="Group 1040">
            <a:extLst>
              <a:ext uri="{FF2B5EF4-FFF2-40B4-BE49-F238E27FC236}">
                <a16:creationId xmlns:a16="http://schemas.microsoft.com/office/drawing/2014/main" id="{62D2EE65-95A1-6513-A208-24BF958CF847}"/>
              </a:ext>
            </a:extLst>
          </p:cNvPr>
          <p:cNvGrpSpPr/>
          <p:nvPr/>
        </p:nvGrpSpPr>
        <p:grpSpPr>
          <a:xfrm>
            <a:off x="4486361" y="454697"/>
            <a:ext cx="288032" cy="275307"/>
            <a:chOff x="1691680" y="946501"/>
            <a:chExt cx="432048" cy="432268"/>
          </a:xfrm>
        </p:grpSpPr>
        <p:sp>
          <p:nvSpPr>
            <p:cNvPr id="1033" name="Oval 1032">
              <a:extLst>
                <a:ext uri="{FF2B5EF4-FFF2-40B4-BE49-F238E27FC236}">
                  <a16:creationId xmlns:a16="http://schemas.microsoft.com/office/drawing/2014/main" id="{027D133C-674A-25E3-B767-F7580D3A7B3B}"/>
                </a:ext>
              </a:extLst>
            </p:cNvPr>
            <p:cNvSpPr/>
            <p:nvPr/>
          </p:nvSpPr>
          <p:spPr>
            <a:xfrm>
              <a:off x="1691680" y="946501"/>
              <a:ext cx="432048" cy="43226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5" name="Arc 1034">
              <a:extLst>
                <a:ext uri="{FF2B5EF4-FFF2-40B4-BE49-F238E27FC236}">
                  <a16:creationId xmlns:a16="http://schemas.microsoft.com/office/drawing/2014/main" id="{D9375992-76D5-E4E3-1265-2C9E5EB3B4A2}"/>
                </a:ext>
              </a:extLst>
            </p:cNvPr>
            <p:cNvSpPr/>
            <p:nvPr/>
          </p:nvSpPr>
          <p:spPr>
            <a:xfrm rot="10153257">
              <a:off x="1763688" y="1008576"/>
              <a:ext cx="288032" cy="288000"/>
            </a:xfrm>
            <a:prstGeom prst="arc">
              <a:avLst>
                <a:gd name="adj1" fmla="val 11848806"/>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37" name="Oval 1036">
              <a:extLst>
                <a:ext uri="{FF2B5EF4-FFF2-40B4-BE49-F238E27FC236}">
                  <a16:creationId xmlns:a16="http://schemas.microsoft.com/office/drawing/2014/main" id="{5ADE7B12-3802-5F61-AA3F-284952115A9C}"/>
                </a:ext>
              </a:extLst>
            </p:cNvPr>
            <p:cNvSpPr/>
            <p:nvPr/>
          </p:nvSpPr>
          <p:spPr>
            <a:xfrm>
              <a:off x="1817735" y="105538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9" name="Oval 1038">
              <a:extLst>
                <a:ext uri="{FF2B5EF4-FFF2-40B4-BE49-F238E27FC236}">
                  <a16:creationId xmlns:a16="http://schemas.microsoft.com/office/drawing/2014/main" id="{5A3F6DBA-A6DA-6C83-D07C-F91D3A7CFE0A}"/>
                </a:ext>
              </a:extLst>
            </p:cNvPr>
            <p:cNvSpPr/>
            <p:nvPr/>
          </p:nvSpPr>
          <p:spPr>
            <a:xfrm>
              <a:off x="1927964" y="105411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040" name="Speech Bubble: Rectangle 1039">
            <a:extLst>
              <a:ext uri="{FF2B5EF4-FFF2-40B4-BE49-F238E27FC236}">
                <a16:creationId xmlns:a16="http://schemas.microsoft.com/office/drawing/2014/main" id="{FBCF3CB4-9C57-AC8F-C20B-53170CD5248F}"/>
              </a:ext>
            </a:extLst>
          </p:cNvPr>
          <p:cNvSpPr/>
          <p:nvPr/>
        </p:nvSpPr>
        <p:spPr>
          <a:xfrm>
            <a:off x="4966817" y="295448"/>
            <a:ext cx="757815" cy="394587"/>
          </a:xfrm>
          <a:prstGeom prst="wedgeRectCallout">
            <a:avLst>
              <a:gd name="adj1" fmla="val -70796"/>
              <a:gd name="adj2" fmla="val 4472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Still optimistic!</a:t>
            </a:r>
            <a:endParaRPr lang="en-SG" sz="800" dirty="0">
              <a:solidFill>
                <a:schemeClr val="tx1"/>
              </a:solidFill>
            </a:endParaRPr>
          </a:p>
        </p:txBody>
      </p:sp>
    </p:spTree>
    <p:extLst>
      <p:ext uri="{BB962C8B-B14F-4D97-AF65-F5344CB8AC3E}">
        <p14:creationId xmlns:p14="http://schemas.microsoft.com/office/powerpoint/2010/main" val="3651201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68F1A5-9BB0-CA58-ADD2-2387C8B730CD}"/>
              </a:ext>
            </a:extLst>
          </p:cNvPr>
          <p:cNvSpPr/>
          <p:nvPr/>
        </p:nvSpPr>
        <p:spPr>
          <a:xfrm>
            <a:off x="251520" y="1053817"/>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Customer wants to sign up for a digital bank account</a:t>
            </a:r>
          </a:p>
        </p:txBody>
      </p:sp>
      <p:sp>
        <p:nvSpPr>
          <p:cNvPr id="6" name="Rectangle 5">
            <a:extLst>
              <a:ext uri="{FF2B5EF4-FFF2-40B4-BE49-F238E27FC236}">
                <a16:creationId xmlns:a16="http://schemas.microsoft.com/office/drawing/2014/main" id="{007BBD6D-F111-15CE-6C96-2A847FC8AE1A}"/>
              </a:ext>
            </a:extLst>
          </p:cNvPr>
          <p:cNvSpPr/>
          <p:nvPr/>
        </p:nvSpPr>
        <p:spPr>
          <a:xfrm>
            <a:off x="2339752" y="1053817"/>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Submits photo of ID card / passport</a:t>
            </a:r>
          </a:p>
        </p:txBody>
      </p:sp>
      <p:sp>
        <p:nvSpPr>
          <p:cNvPr id="7" name="Rectangle 6">
            <a:extLst>
              <a:ext uri="{FF2B5EF4-FFF2-40B4-BE49-F238E27FC236}">
                <a16:creationId xmlns:a16="http://schemas.microsoft.com/office/drawing/2014/main" id="{F943906D-F52B-A619-2712-1BC9FA2101A5}"/>
              </a:ext>
            </a:extLst>
          </p:cNvPr>
          <p:cNvSpPr/>
          <p:nvPr/>
        </p:nvSpPr>
        <p:spPr>
          <a:xfrm>
            <a:off x="4427984" y="1053817"/>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Check if the details in ID is recognisable</a:t>
            </a:r>
          </a:p>
        </p:txBody>
      </p:sp>
      <p:sp>
        <p:nvSpPr>
          <p:cNvPr id="8" name="Rectangle 7">
            <a:extLst>
              <a:ext uri="{FF2B5EF4-FFF2-40B4-BE49-F238E27FC236}">
                <a16:creationId xmlns:a16="http://schemas.microsoft.com/office/drawing/2014/main" id="{492A69BF-0E3E-EBC7-E3F8-59D8EB849C0B}"/>
              </a:ext>
            </a:extLst>
          </p:cNvPr>
          <p:cNvSpPr/>
          <p:nvPr/>
        </p:nvSpPr>
        <p:spPr>
          <a:xfrm>
            <a:off x="6516216" y="555526"/>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Pass: proceed with account opening process</a:t>
            </a:r>
          </a:p>
        </p:txBody>
      </p:sp>
      <p:sp>
        <p:nvSpPr>
          <p:cNvPr id="9" name="Rectangle 8">
            <a:extLst>
              <a:ext uri="{FF2B5EF4-FFF2-40B4-BE49-F238E27FC236}">
                <a16:creationId xmlns:a16="http://schemas.microsoft.com/office/drawing/2014/main" id="{E3AA07D9-2718-9CAF-4AA9-98DEB54560FA}"/>
              </a:ext>
            </a:extLst>
          </p:cNvPr>
          <p:cNvSpPr/>
          <p:nvPr/>
        </p:nvSpPr>
        <p:spPr>
          <a:xfrm>
            <a:off x="6516216" y="1701889"/>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Fails: route for </a:t>
            </a:r>
          </a:p>
          <a:p>
            <a:pPr algn="ctr"/>
            <a:r>
              <a:rPr lang="en-SG" dirty="0">
                <a:solidFill>
                  <a:schemeClr val="tx1"/>
                </a:solidFill>
              </a:rPr>
              <a:t>re-submission</a:t>
            </a:r>
          </a:p>
        </p:txBody>
      </p:sp>
      <p:cxnSp>
        <p:nvCxnSpPr>
          <p:cNvPr id="12" name="Straight Arrow Connector 11">
            <a:extLst>
              <a:ext uri="{FF2B5EF4-FFF2-40B4-BE49-F238E27FC236}">
                <a16:creationId xmlns:a16="http://schemas.microsoft.com/office/drawing/2014/main" id="{CB1ABBF3-0834-96DD-C446-1F2FC0F9B2F0}"/>
              </a:ext>
            </a:extLst>
          </p:cNvPr>
          <p:cNvCxnSpPr>
            <a:stCxn id="5" idx="3"/>
            <a:endCxn id="6" idx="1"/>
          </p:cNvCxnSpPr>
          <p:nvPr/>
        </p:nvCxnSpPr>
        <p:spPr>
          <a:xfrm>
            <a:off x="1979712" y="1485865"/>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227A0E-F5AD-0709-B4CE-696A4B58311C}"/>
              </a:ext>
            </a:extLst>
          </p:cNvPr>
          <p:cNvCxnSpPr>
            <a:cxnSpLocks/>
            <a:stCxn id="6" idx="3"/>
            <a:endCxn id="7" idx="1"/>
          </p:cNvCxnSpPr>
          <p:nvPr/>
        </p:nvCxnSpPr>
        <p:spPr>
          <a:xfrm>
            <a:off x="4067944" y="1485865"/>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180E10-DE66-6F05-6360-5654178D4C6A}"/>
              </a:ext>
            </a:extLst>
          </p:cNvPr>
          <p:cNvCxnSpPr>
            <a:stCxn id="7" idx="3"/>
            <a:endCxn id="8" idx="1"/>
          </p:cNvCxnSpPr>
          <p:nvPr/>
        </p:nvCxnSpPr>
        <p:spPr>
          <a:xfrm flipV="1">
            <a:off x="6156176" y="987574"/>
            <a:ext cx="360040" cy="49829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6847839-E5E6-1882-BF5E-212404CBF76D}"/>
              </a:ext>
            </a:extLst>
          </p:cNvPr>
          <p:cNvCxnSpPr>
            <a:cxnSpLocks/>
            <a:stCxn id="7" idx="3"/>
            <a:endCxn id="9" idx="1"/>
          </p:cNvCxnSpPr>
          <p:nvPr/>
        </p:nvCxnSpPr>
        <p:spPr>
          <a:xfrm>
            <a:off x="6156176" y="1485865"/>
            <a:ext cx="360040" cy="64807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2CCC4BE-83A1-D2C0-0E45-AD6C0E503138}"/>
              </a:ext>
            </a:extLst>
          </p:cNvPr>
          <p:cNvCxnSpPr>
            <a:cxnSpLocks/>
            <a:stCxn id="9" idx="2"/>
            <a:endCxn id="6" idx="2"/>
          </p:cNvCxnSpPr>
          <p:nvPr/>
        </p:nvCxnSpPr>
        <p:spPr>
          <a:xfrm rot="5400000" flipH="1">
            <a:off x="4968044" y="153717"/>
            <a:ext cx="648072" cy="4176464"/>
          </a:xfrm>
          <a:prstGeom prst="bentConnector3">
            <a:avLst>
              <a:gd name="adj1" fmla="val -3527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A8EFCD2A-F419-AA2E-7E4F-645E4D412838}"/>
              </a:ext>
            </a:extLst>
          </p:cNvPr>
          <p:cNvSpPr/>
          <p:nvPr/>
        </p:nvSpPr>
        <p:spPr>
          <a:xfrm rot="5400000">
            <a:off x="6192180" y="1374876"/>
            <a:ext cx="288032" cy="3816424"/>
          </a:xfrm>
          <a:prstGeom prst="rightBrace">
            <a:avLst/>
          </a:pr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3" name="Straight Connector 2">
            <a:extLst>
              <a:ext uri="{FF2B5EF4-FFF2-40B4-BE49-F238E27FC236}">
                <a16:creationId xmlns:a16="http://schemas.microsoft.com/office/drawing/2014/main" id="{0ED8D2A0-8FCB-E124-EC89-3B831CD02BCB}"/>
              </a:ext>
            </a:extLst>
          </p:cNvPr>
          <p:cNvCxnSpPr>
            <a:stCxn id="7" idx="1"/>
          </p:cNvCxnSpPr>
          <p:nvPr/>
        </p:nvCxnSpPr>
        <p:spPr>
          <a:xfrm>
            <a:off x="4427984" y="1485865"/>
            <a:ext cx="0" cy="1653207"/>
          </a:xfrm>
          <a:prstGeom prst="line">
            <a:avLst/>
          </a:prstGeom>
          <a:ln w="2857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1E57F67-A590-03D7-7E86-46A0718019C2}"/>
              </a:ext>
            </a:extLst>
          </p:cNvPr>
          <p:cNvCxnSpPr>
            <a:cxnSpLocks/>
            <a:stCxn id="9" idx="3"/>
            <a:endCxn id="28" idx="0"/>
          </p:cNvCxnSpPr>
          <p:nvPr/>
        </p:nvCxnSpPr>
        <p:spPr>
          <a:xfrm>
            <a:off x="8244408" y="2133937"/>
            <a:ext cx="0" cy="1005135"/>
          </a:xfrm>
          <a:prstGeom prst="line">
            <a:avLst/>
          </a:prstGeom>
          <a:ln w="2857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A33D8E-D501-6CF2-55D3-AC651197093E}"/>
              </a:ext>
            </a:extLst>
          </p:cNvPr>
          <p:cNvSpPr txBox="1"/>
          <p:nvPr/>
        </p:nvSpPr>
        <p:spPr>
          <a:xfrm>
            <a:off x="4424950" y="3499112"/>
            <a:ext cx="3888432" cy="1169551"/>
          </a:xfrm>
          <a:prstGeom prst="rect">
            <a:avLst/>
          </a:prstGeom>
          <a:noFill/>
        </p:spPr>
        <p:txBody>
          <a:bodyPr wrap="square">
            <a:spAutoFit/>
          </a:bodyPr>
          <a:lstStyle/>
          <a:p>
            <a:pPr marL="0" lvl="0" indent="0" algn="l" rtl="0">
              <a:spcBef>
                <a:spcPts val="0"/>
              </a:spcBef>
              <a:spcAft>
                <a:spcPts val="0"/>
              </a:spcAft>
              <a:buNone/>
            </a:pPr>
            <a:r>
              <a:rPr lang="en-GB" b="1" dirty="0"/>
              <a:t>Processing time: 3 – 5 working days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Reference: an incorrect photo submission to Singapore’s ICA may double the process time</a:t>
            </a:r>
            <a:r>
              <a:rPr lang="en-GB" baseline="30000" dirty="0"/>
              <a:t>1</a:t>
            </a:r>
            <a:r>
              <a:rPr lang="en-GB" dirty="0"/>
              <a:t> (2 weeks for NRIC, 4 weeks for passport</a:t>
            </a:r>
            <a:r>
              <a:rPr lang="en-GB" baseline="30000" dirty="0"/>
              <a:t>2</a:t>
            </a:r>
            <a:r>
              <a:rPr lang="en-GB" dirty="0"/>
              <a:t>)</a:t>
            </a:r>
          </a:p>
        </p:txBody>
      </p:sp>
      <p:pic>
        <p:nvPicPr>
          <p:cNvPr id="17" name="Picture 16">
            <a:extLst>
              <a:ext uri="{FF2B5EF4-FFF2-40B4-BE49-F238E27FC236}">
                <a16:creationId xmlns:a16="http://schemas.microsoft.com/office/drawing/2014/main" id="{60C6750D-43C0-10B8-4219-8323C41B4D4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13382" y="690800"/>
            <a:ext cx="483518" cy="483518"/>
          </a:xfrm>
          <a:prstGeom prst="rect">
            <a:avLst/>
          </a:prstGeom>
        </p:spPr>
      </p:pic>
      <p:pic>
        <p:nvPicPr>
          <p:cNvPr id="20" name="Picture 19">
            <a:extLst>
              <a:ext uri="{FF2B5EF4-FFF2-40B4-BE49-F238E27FC236}">
                <a16:creationId xmlns:a16="http://schemas.microsoft.com/office/drawing/2014/main" id="{C10CD3A3-8DED-469C-F444-CAA12BE38AD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313382" y="1865686"/>
            <a:ext cx="483518" cy="483518"/>
          </a:xfrm>
          <a:prstGeom prst="rect">
            <a:avLst/>
          </a:prstGeom>
        </p:spPr>
      </p:pic>
      <p:sp>
        <p:nvSpPr>
          <p:cNvPr id="23" name="Rectangle 22">
            <a:extLst>
              <a:ext uri="{FF2B5EF4-FFF2-40B4-BE49-F238E27FC236}">
                <a16:creationId xmlns:a16="http://schemas.microsoft.com/office/drawing/2014/main" id="{33DBF73F-B2E5-2818-2791-26BEC2B5C82A}"/>
              </a:ext>
            </a:extLst>
          </p:cNvPr>
          <p:cNvSpPr/>
          <p:nvPr/>
        </p:nvSpPr>
        <p:spPr>
          <a:xfrm>
            <a:off x="251520" y="123478"/>
            <a:ext cx="3960440" cy="262277"/>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User’s process</a:t>
            </a:r>
          </a:p>
        </p:txBody>
      </p:sp>
      <p:sp>
        <p:nvSpPr>
          <p:cNvPr id="24" name="Rectangle 23">
            <a:extLst>
              <a:ext uri="{FF2B5EF4-FFF2-40B4-BE49-F238E27FC236}">
                <a16:creationId xmlns:a16="http://schemas.microsoft.com/office/drawing/2014/main" id="{B4B76963-8776-9823-CD99-DB5CCE00BBB0}"/>
              </a:ext>
            </a:extLst>
          </p:cNvPr>
          <p:cNvSpPr/>
          <p:nvPr/>
        </p:nvSpPr>
        <p:spPr>
          <a:xfrm>
            <a:off x="4247963" y="123478"/>
            <a:ext cx="4548935" cy="262277"/>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Digital bank’s process</a:t>
            </a:r>
          </a:p>
        </p:txBody>
      </p:sp>
    </p:spTree>
    <p:extLst>
      <p:ext uri="{BB962C8B-B14F-4D97-AF65-F5344CB8AC3E}">
        <p14:creationId xmlns:p14="http://schemas.microsoft.com/office/powerpoint/2010/main" val="3800786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68F1A5-9BB0-CA58-ADD2-2387C8B730CD}"/>
              </a:ext>
            </a:extLst>
          </p:cNvPr>
          <p:cNvSpPr/>
          <p:nvPr/>
        </p:nvSpPr>
        <p:spPr>
          <a:xfrm>
            <a:off x="251520" y="1707654"/>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Roboto" panose="02000000000000000000" pitchFamily="2" charset="0"/>
                <a:ea typeface="Roboto" panose="02000000000000000000" pitchFamily="2" charset="0"/>
              </a:rPr>
              <a:t>Customer wants to sign up for a digital bank account</a:t>
            </a:r>
          </a:p>
        </p:txBody>
      </p:sp>
      <p:sp>
        <p:nvSpPr>
          <p:cNvPr id="6" name="Rectangle 5">
            <a:extLst>
              <a:ext uri="{FF2B5EF4-FFF2-40B4-BE49-F238E27FC236}">
                <a16:creationId xmlns:a16="http://schemas.microsoft.com/office/drawing/2014/main" id="{007BBD6D-F111-15CE-6C96-2A847FC8AE1A}"/>
              </a:ext>
            </a:extLst>
          </p:cNvPr>
          <p:cNvSpPr/>
          <p:nvPr/>
        </p:nvSpPr>
        <p:spPr>
          <a:xfrm>
            <a:off x="2339752" y="1707654"/>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Roboto" panose="02000000000000000000" pitchFamily="2" charset="0"/>
                <a:ea typeface="Roboto" panose="02000000000000000000" pitchFamily="2" charset="0"/>
              </a:rPr>
              <a:t>Submits photo of ID card / passport</a:t>
            </a:r>
          </a:p>
        </p:txBody>
      </p:sp>
      <p:sp>
        <p:nvSpPr>
          <p:cNvPr id="7" name="Rectangle 6">
            <a:extLst>
              <a:ext uri="{FF2B5EF4-FFF2-40B4-BE49-F238E27FC236}">
                <a16:creationId xmlns:a16="http://schemas.microsoft.com/office/drawing/2014/main" id="{F943906D-F52B-A619-2712-1BC9FA2101A5}"/>
              </a:ext>
            </a:extLst>
          </p:cNvPr>
          <p:cNvSpPr/>
          <p:nvPr/>
        </p:nvSpPr>
        <p:spPr>
          <a:xfrm>
            <a:off x="4427984" y="1707654"/>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Roboto" panose="02000000000000000000" pitchFamily="2" charset="0"/>
                <a:ea typeface="Roboto" panose="02000000000000000000" pitchFamily="2" charset="0"/>
              </a:rPr>
              <a:t>Check whether it is ID card or passport</a:t>
            </a:r>
          </a:p>
        </p:txBody>
      </p:sp>
      <p:sp>
        <p:nvSpPr>
          <p:cNvPr id="8" name="Rectangle 7">
            <a:extLst>
              <a:ext uri="{FF2B5EF4-FFF2-40B4-BE49-F238E27FC236}">
                <a16:creationId xmlns:a16="http://schemas.microsoft.com/office/drawing/2014/main" id="{492A69BF-0E3E-EBC7-E3F8-59D8EB849C0B}"/>
              </a:ext>
            </a:extLst>
          </p:cNvPr>
          <p:cNvSpPr/>
          <p:nvPr/>
        </p:nvSpPr>
        <p:spPr>
          <a:xfrm>
            <a:off x="6567841" y="555526"/>
            <a:ext cx="223224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Roboto" panose="02000000000000000000" pitchFamily="2" charset="0"/>
                <a:ea typeface="Roboto" panose="02000000000000000000" pitchFamily="2" charset="0"/>
              </a:rPr>
              <a:t>ID card: likely citizen, route to local ops/KYC process</a:t>
            </a:r>
          </a:p>
        </p:txBody>
      </p:sp>
      <p:sp>
        <p:nvSpPr>
          <p:cNvPr id="9" name="Rectangle 8">
            <a:extLst>
              <a:ext uri="{FF2B5EF4-FFF2-40B4-BE49-F238E27FC236}">
                <a16:creationId xmlns:a16="http://schemas.microsoft.com/office/drawing/2014/main" id="{E3AA07D9-2718-9CAF-4AA9-98DEB54560FA}"/>
              </a:ext>
            </a:extLst>
          </p:cNvPr>
          <p:cNvSpPr/>
          <p:nvPr/>
        </p:nvSpPr>
        <p:spPr>
          <a:xfrm>
            <a:off x="6567841" y="1707654"/>
            <a:ext cx="223224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Roboto" panose="02000000000000000000" pitchFamily="2" charset="0"/>
                <a:ea typeface="Roboto" panose="02000000000000000000" pitchFamily="2" charset="0"/>
              </a:rPr>
              <a:t>Passport: likely foreigner, route to another ops/ KYC process</a:t>
            </a:r>
          </a:p>
        </p:txBody>
      </p:sp>
      <p:cxnSp>
        <p:nvCxnSpPr>
          <p:cNvPr id="12" name="Straight Arrow Connector 11">
            <a:extLst>
              <a:ext uri="{FF2B5EF4-FFF2-40B4-BE49-F238E27FC236}">
                <a16:creationId xmlns:a16="http://schemas.microsoft.com/office/drawing/2014/main" id="{CB1ABBF3-0834-96DD-C446-1F2FC0F9B2F0}"/>
              </a:ext>
            </a:extLst>
          </p:cNvPr>
          <p:cNvCxnSpPr>
            <a:stCxn id="5" idx="3"/>
            <a:endCxn id="6" idx="1"/>
          </p:cNvCxnSpPr>
          <p:nvPr/>
        </p:nvCxnSpPr>
        <p:spPr>
          <a:xfrm>
            <a:off x="1979712" y="2139702"/>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227A0E-F5AD-0709-B4CE-696A4B58311C}"/>
              </a:ext>
            </a:extLst>
          </p:cNvPr>
          <p:cNvCxnSpPr>
            <a:cxnSpLocks/>
            <a:stCxn id="6" idx="3"/>
            <a:endCxn id="7" idx="1"/>
          </p:cNvCxnSpPr>
          <p:nvPr/>
        </p:nvCxnSpPr>
        <p:spPr>
          <a:xfrm>
            <a:off x="4067944" y="2139702"/>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180E10-DE66-6F05-6360-5654178D4C6A}"/>
              </a:ext>
            </a:extLst>
          </p:cNvPr>
          <p:cNvCxnSpPr>
            <a:cxnSpLocks/>
            <a:stCxn id="7" idx="3"/>
            <a:endCxn id="8" idx="1"/>
          </p:cNvCxnSpPr>
          <p:nvPr/>
        </p:nvCxnSpPr>
        <p:spPr>
          <a:xfrm flipV="1">
            <a:off x="6156176" y="987574"/>
            <a:ext cx="411665" cy="1152128"/>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6847839-E5E6-1882-BF5E-212404CBF76D}"/>
              </a:ext>
            </a:extLst>
          </p:cNvPr>
          <p:cNvCxnSpPr>
            <a:cxnSpLocks/>
            <a:stCxn id="7" idx="3"/>
            <a:endCxn id="18" idx="1"/>
          </p:cNvCxnSpPr>
          <p:nvPr/>
        </p:nvCxnSpPr>
        <p:spPr>
          <a:xfrm>
            <a:off x="6156176" y="2139702"/>
            <a:ext cx="411664" cy="1139927"/>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A8EFCD2A-F419-AA2E-7E4F-645E4D412838}"/>
              </a:ext>
            </a:extLst>
          </p:cNvPr>
          <p:cNvSpPr/>
          <p:nvPr/>
        </p:nvSpPr>
        <p:spPr>
          <a:xfrm rot="5400000">
            <a:off x="6468424" y="1971468"/>
            <a:ext cx="288032" cy="4368915"/>
          </a:xfrm>
          <a:prstGeom prst="rightBrace">
            <a:avLst/>
          </a:pr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3" name="Straight Connector 2">
            <a:extLst>
              <a:ext uri="{FF2B5EF4-FFF2-40B4-BE49-F238E27FC236}">
                <a16:creationId xmlns:a16="http://schemas.microsoft.com/office/drawing/2014/main" id="{0ED8D2A0-8FCB-E124-EC89-3B831CD02BCB}"/>
              </a:ext>
            </a:extLst>
          </p:cNvPr>
          <p:cNvCxnSpPr>
            <a:cxnSpLocks/>
            <a:stCxn id="7" idx="1"/>
            <a:endCxn id="28" idx="2"/>
          </p:cNvCxnSpPr>
          <p:nvPr/>
        </p:nvCxnSpPr>
        <p:spPr>
          <a:xfrm flipH="1">
            <a:off x="4427983" y="2139702"/>
            <a:ext cx="1" cy="1872208"/>
          </a:xfrm>
          <a:prstGeom prst="line">
            <a:avLst/>
          </a:prstGeom>
          <a:ln w="2857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3DBF73F-B2E5-2818-2791-26BEC2B5C82A}"/>
              </a:ext>
            </a:extLst>
          </p:cNvPr>
          <p:cNvSpPr/>
          <p:nvPr/>
        </p:nvSpPr>
        <p:spPr>
          <a:xfrm>
            <a:off x="251520" y="123478"/>
            <a:ext cx="3960440" cy="262277"/>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Roboto" panose="02000000000000000000" pitchFamily="2" charset="0"/>
                <a:ea typeface="Roboto" panose="02000000000000000000" pitchFamily="2" charset="0"/>
              </a:rPr>
              <a:t>User’s process</a:t>
            </a:r>
          </a:p>
        </p:txBody>
      </p:sp>
      <p:sp>
        <p:nvSpPr>
          <p:cNvPr id="24" name="Rectangle 23">
            <a:extLst>
              <a:ext uri="{FF2B5EF4-FFF2-40B4-BE49-F238E27FC236}">
                <a16:creationId xmlns:a16="http://schemas.microsoft.com/office/drawing/2014/main" id="{B4B76963-8776-9823-CD99-DB5CCE00BBB0}"/>
              </a:ext>
            </a:extLst>
          </p:cNvPr>
          <p:cNvSpPr/>
          <p:nvPr/>
        </p:nvSpPr>
        <p:spPr>
          <a:xfrm>
            <a:off x="4247963" y="123478"/>
            <a:ext cx="4548935" cy="262277"/>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Roboto" panose="02000000000000000000" pitchFamily="2" charset="0"/>
                <a:ea typeface="Roboto" panose="02000000000000000000" pitchFamily="2" charset="0"/>
              </a:rPr>
              <a:t>Digital bank’s process</a:t>
            </a:r>
          </a:p>
        </p:txBody>
      </p:sp>
      <p:sp>
        <p:nvSpPr>
          <p:cNvPr id="18" name="Rectangle 17">
            <a:extLst>
              <a:ext uri="{FF2B5EF4-FFF2-40B4-BE49-F238E27FC236}">
                <a16:creationId xmlns:a16="http://schemas.microsoft.com/office/drawing/2014/main" id="{F3C58C11-5A26-C237-AC13-4529B10DE8FB}"/>
              </a:ext>
            </a:extLst>
          </p:cNvPr>
          <p:cNvSpPr/>
          <p:nvPr/>
        </p:nvSpPr>
        <p:spPr>
          <a:xfrm>
            <a:off x="6567840" y="2847581"/>
            <a:ext cx="223224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Roboto" panose="02000000000000000000" pitchFamily="2" charset="0"/>
                <a:ea typeface="Roboto" panose="02000000000000000000" pitchFamily="2" charset="0"/>
              </a:rPr>
              <a:t>Others: route for re-submission</a:t>
            </a:r>
          </a:p>
        </p:txBody>
      </p:sp>
      <p:cxnSp>
        <p:nvCxnSpPr>
          <p:cNvPr id="19" name="Connector: Elbow 18">
            <a:extLst>
              <a:ext uri="{FF2B5EF4-FFF2-40B4-BE49-F238E27FC236}">
                <a16:creationId xmlns:a16="http://schemas.microsoft.com/office/drawing/2014/main" id="{1BE10F4A-F049-2132-5223-6A8DE53C56BA}"/>
              </a:ext>
            </a:extLst>
          </p:cNvPr>
          <p:cNvCxnSpPr>
            <a:cxnSpLocks/>
            <a:stCxn id="18" idx="2"/>
            <a:endCxn id="6" idx="2"/>
          </p:cNvCxnSpPr>
          <p:nvPr/>
        </p:nvCxnSpPr>
        <p:spPr>
          <a:xfrm rot="5400000" flipH="1">
            <a:off x="4873942" y="901656"/>
            <a:ext cx="1139927" cy="4480116"/>
          </a:xfrm>
          <a:prstGeom prst="bentConnector3">
            <a:avLst>
              <a:gd name="adj1" fmla="val -2005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1E57F67-A590-03D7-7E86-46A0718019C2}"/>
              </a:ext>
            </a:extLst>
          </p:cNvPr>
          <p:cNvCxnSpPr>
            <a:cxnSpLocks/>
            <a:stCxn id="8" idx="3"/>
            <a:endCxn id="28" idx="0"/>
          </p:cNvCxnSpPr>
          <p:nvPr/>
        </p:nvCxnSpPr>
        <p:spPr>
          <a:xfrm flipH="1">
            <a:off x="8796898" y="987574"/>
            <a:ext cx="3191" cy="3024336"/>
          </a:xfrm>
          <a:prstGeom prst="line">
            <a:avLst/>
          </a:prstGeom>
          <a:ln w="2857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3B247D-3440-E589-7338-F51CEC4C73CB}"/>
              </a:ext>
            </a:extLst>
          </p:cNvPr>
          <p:cNvCxnSpPr>
            <a:cxnSpLocks/>
            <a:stCxn id="7" idx="3"/>
            <a:endCxn id="9" idx="1"/>
          </p:cNvCxnSpPr>
          <p:nvPr/>
        </p:nvCxnSpPr>
        <p:spPr>
          <a:xfrm>
            <a:off x="6156176" y="2139702"/>
            <a:ext cx="41166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143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3804BB-7FFE-96A1-BD43-1274647D3EDC}"/>
              </a:ext>
            </a:extLst>
          </p:cNvPr>
          <p:cNvPicPr>
            <a:picLocks noChangeAspect="1"/>
          </p:cNvPicPr>
          <p:nvPr/>
        </p:nvPicPr>
        <p:blipFill rotWithShape="1">
          <a:blip r:embed="rId2">
            <a:extLst>
              <a:ext uri="{28A0092B-C50C-407E-A947-70E740481C1C}">
                <a14:useLocalDpi xmlns:a14="http://schemas.microsoft.com/office/drawing/2010/main" val="0"/>
              </a:ext>
            </a:extLst>
          </a:blip>
          <a:srcRect t="22436" b="38546"/>
          <a:stretch/>
        </p:blipFill>
        <p:spPr>
          <a:xfrm>
            <a:off x="251520" y="2211710"/>
            <a:ext cx="3816424" cy="2647307"/>
          </a:xfrm>
          <a:prstGeom prst="rect">
            <a:avLst/>
          </a:prstGeom>
        </p:spPr>
      </p:pic>
      <p:sp>
        <p:nvSpPr>
          <p:cNvPr id="3" name="Rectangle 2">
            <a:extLst>
              <a:ext uri="{FF2B5EF4-FFF2-40B4-BE49-F238E27FC236}">
                <a16:creationId xmlns:a16="http://schemas.microsoft.com/office/drawing/2014/main" id="{F5A59785-7E7C-16BC-237F-05079A602F39}"/>
              </a:ext>
            </a:extLst>
          </p:cNvPr>
          <p:cNvSpPr/>
          <p:nvPr/>
        </p:nvSpPr>
        <p:spPr>
          <a:xfrm>
            <a:off x="251520" y="2214195"/>
            <a:ext cx="3816424" cy="2644822"/>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5568F1A5-9BB0-CA58-ADD2-2387C8B730CD}"/>
              </a:ext>
            </a:extLst>
          </p:cNvPr>
          <p:cNvSpPr/>
          <p:nvPr/>
        </p:nvSpPr>
        <p:spPr>
          <a:xfrm>
            <a:off x="251520" y="483518"/>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Customer wants to sign up for a digital bank account</a:t>
            </a:r>
          </a:p>
        </p:txBody>
      </p:sp>
      <p:sp>
        <p:nvSpPr>
          <p:cNvPr id="6" name="Rectangle 5">
            <a:extLst>
              <a:ext uri="{FF2B5EF4-FFF2-40B4-BE49-F238E27FC236}">
                <a16:creationId xmlns:a16="http://schemas.microsoft.com/office/drawing/2014/main" id="{007BBD6D-F111-15CE-6C96-2A847FC8AE1A}"/>
              </a:ext>
            </a:extLst>
          </p:cNvPr>
          <p:cNvSpPr/>
          <p:nvPr/>
        </p:nvSpPr>
        <p:spPr>
          <a:xfrm>
            <a:off x="2339752" y="483518"/>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Submits photo of ID card / passport</a:t>
            </a:r>
          </a:p>
        </p:txBody>
      </p:sp>
      <p:sp>
        <p:nvSpPr>
          <p:cNvPr id="7" name="Rectangle 6">
            <a:extLst>
              <a:ext uri="{FF2B5EF4-FFF2-40B4-BE49-F238E27FC236}">
                <a16:creationId xmlns:a16="http://schemas.microsoft.com/office/drawing/2014/main" id="{F943906D-F52B-A619-2712-1BC9FA2101A5}"/>
              </a:ext>
            </a:extLst>
          </p:cNvPr>
          <p:cNvSpPr/>
          <p:nvPr/>
        </p:nvSpPr>
        <p:spPr>
          <a:xfrm>
            <a:off x="4427984" y="483518"/>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Check if the details in ID is recognisable</a:t>
            </a:r>
          </a:p>
        </p:txBody>
      </p:sp>
      <p:sp>
        <p:nvSpPr>
          <p:cNvPr id="8" name="Rectangle 7">
            <a:extLst>
              <a:ext uri="{FF2B5EF4-FFF2-40B4-BE49-F238E27FC236}">
                <a16:creationId xmlns:a16="http://schemas.microsoft.com/office/drawing/2014/main" id="{492A69BF-0E3E-EBC7-E3F8-59D8EB849C0B}"/>
              </a:ext>
            </a:extLst>
          </p:cNvPr>
          <p:cNvSpPr/>
          <p:nvPr/>
        </p:nvSpPr>
        <p:spPr>
          <a:xfrm>
            <a:off x="6516216" y="483518"/>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Pass: proceed with account opening process</a:t>
            </a:r>
          </a:p>
        </p:txBody>
      </p:sp>
      <p:cxnSp>
        <p:nvCxnSpPr>
          <p:cNvPr id="13" name="Straight Arrow Connector 12">
            <a:extLst>
              <a:ext uri="{FF2B5EF4-FFF2-40B4-BE49-F238E27FC236}">
                <a16:creationId xmlns:a16="http://schemas.microsoft.com/office/drawing/2014/main" id="{5E227A0E-F5AD-0709-B4CE-696A4B58311C}"/>
              </a:ext>
            </a:extLst>
          </p:cNvPr>
          <p:cNvCxnSpPr>
            <a:cxnSpLocks/>
            <a:stCxn id="6" idx="3"/>
            <a:endCxn id="7" idx="1"/>
          </p:cNvCxnSpPr>
          <p:nvPr/>
        </p:nvCxnSpPr>
        <p:spPr>
          <a:xfrm>
            <a:off x="4067944" y="915566"/>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C6750D-43C0-10B8-4219-8323C41B4D4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13382" y="648072"/>
            <a:ext cx="483518" cy="483518"/>
          </a:xfrm>
          <a:prstGeom prst="rect">
            <a:avLst/>
          </a:prstGeom>
        </p:spPr>
      </p:pic>
      <p:sp>
        <p:nvSpPr>
          <p:cNvPr id="23" name="Rectangle 22">
            <a:extLst>
              <a:ext uri="{FF2B5EF4-FFF2-40B4-BE49-F238E27FC236}">
                <a16:creationId xmlns:a16="http://schemas.microsoft.com/office/drawing/2014/main" id="{33DBF73F-B2E5-2818-2791-26BEC2B5C82A}"/>
              </a:ext>
            </a:extLst>
          </p:cNvPr>
          <p:cNvSpPr/>
          <p:nvPr/>
        </p:nvSpPr>
        <p:spPr>
          <a:xfrm>
            <a:off x="251520" y="123478"/>
            <a:ext cx="3960440" cy="262277"/>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User’s process</a:t>
            </a:r>
          </a:p>
        </p:txBody>
      </p:sp>
      <p:sp>
        <p:nvSpPr>
          <p:cNvPr id="24" name="Rectangle 23">
            <a:extLst>
              <a:ext uri="{FF2B5EF4-FFF2-40B4-BE49-F238E27FC236}">
                <a16:creationId xmlns:a16="http://schemas.microsoft.com/office/drawing/2014/main" id="{B4B76963-8776-9823-CD99-DB5CCE00BBB0}"/>
              </a:ext>
            </a:extLst>
          </p:cNvPr>
          <p:cNvSpPr/>
          <p:nvPr/>
        </p:nvSpPr>
        <p:spPr>
          <a:xfrm>
            <a:off x="4247963" y="123478"/>
            <a:ext cx="4548935" cy="262277"/>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Digital bank’s process</a:t>
            </a:r>
          </a:p>
        </p:txBody>
      </p:sp>
      <p:sp>
        <p:nvSpPr>
          <p:cNvPr id="2" name="Rectangle 1">
            <a:extLst>
              <a:ext uri="{FF2B5EF4-FFF2-40B4-BE49-F238E27FC236}">
                <a16:creationId xmlns:a16="http://schemas.microsoft.com/office/drawing/2014/main" id="{D54FFAF7-F0BA-67B9-D95E-FC950E2B7C25}"/>
              </a:ext>
            </a:extLst>
          </p:cNvPr>
          <p:cNvSpPr/>
          <p:nvPr/>
        </p:nvSpPr>
        <p:spPr>
          <a:xfrm>
            <a:off x="251520" y="1635646"/>
            <a:ext cx="3816424" cy="546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Direct customer to use mobile app to take a photo. The app can provide real-time advice:</a:t>
            </a:r>
          </a:p>
        </p:txBody>
      </p:sp>
      <p:cxnSp>
        <p:nvCxnSpPr>
          <p:cNvPr id="10" name="Straight Arrow Connector 9">
            <a:extLst>
              <a:ext uri="{FF2B5EF4-FFF2-40B4-BE49-F238E27FC236}">
                <a16:creationId xmlns:a16="http://schemas.microsoft.com/office/drawing/2014/main" id="{57014EA2-CEE3-120F-ED76-8CE36D86B20C}"/>
              </a:ext>
            </a:extLst>
          </p:cNvPr>
          <p:cNvCxnSpPr>
            <a:cxnSpLocks/>
            <a:stCxn id="7" idx="3"/>
            <a:endCxn id="8" idx="1"/>
          </p:cNvCxnSpPr>
          <p:nvPr/>
        </p:nvCxnSpPr>
        <p:spPr>
          <a:xfrm>
            <a:off x="6156176" y="915566"/>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9773D5-9090-0B36-A65B-FAEC2A0D1678}"/>
              </a:ext>
            </a:extLst>
          </p:cNvPr>
          <p:cNvCxnSpPr>
            <a:cxnSpLocks/>
            <a:stCxn id="5" idx="2"/>
          </p:cNvCxnSpPr>
          <p:nvPr/>
        </p:nvCxnSpPr>
        <p:spPr>
          <a:xfrm>
            <a:off x="1115616" y="1347614"/>
            <a:ext cx="0" cy="288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508168-B425-23D9-8448-A897EF3B5F40}"/>
              </a:ext>
            </a:extLst>
          </p:cNvPr>
          <p:cNvCxnSpPr>
            <a:cxnSpLocks/>
            <a:endCxn id="6" idx="2"/>
          </p:cNvCxnSpPr>
          <p:nvPr/>
        </p:nvCxnSpPr>
        <p:spPr>
          <a:xfrm flipV="1">
            <a:off x="3203848" y="1347614"/>
            <a:ext cx="0" cy="288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7E5FB5A-A9A8-9AB7-039B-34AE3BB13C67}"/>
              </a:ext>
            </a:extLst>
          </p:cNvPr>
          <p:cNvCxnSpPr/>
          <p:nvPr/>
        </p:nvCxnSpPr>
        <p:spPr>
          <a:xfrm>
            <a:off x="539552" y="2787774"/>
            <a:ext cx="288032" cy="187220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5E91988-D756-C44D-6237-7E191BC813D8}"/>
              </a:ext>
            </a:extLst>
          </p:cNvPr>
          <p:cNvCxnSpPr>
            <a:cxnSpLocks/>
          </p:cNvCxnSpPr>
          <p:nvPr/>
        </p:nvCxnSpPr>
        <p:spPr>
          <a:xfrm flipV="1">
            <a:off x="539552" y="2469941"/>
            <a:ext cx="2736304" cy="28803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5542DA-61D8-8F48-76FB-CD473D004ACD}"/>
              </a:ext>
            </a:extLst>
          </p:cNvPr>
          <p:cNvCxnSpPr>
            <a:cxnSpLocks/>
          </p:cNvCxnSpPr>
          <p:nvPr/>
        </p:nvCxnSpPr>
        <p:spPr>
          <a:xfrm flipV="1">
            <a:off x="3172036" y="2469941"/>
            <a:ext cx="103820" cy="168598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CC485B9-7043-A1EE-FEC5-509780689891}"/>
              </a:ext>
            </a:extLst>
          </p:cNvPr>
          <p:cNvCxnSpPr>
            <a:cxnSpLocks/>
          </p:cNvCxnSpPr>
          <p:nvPr/>
        </p:nvCxnSpPr>
        <p:spPr>
          <a:xfrm flipH="1">
            <a:off x="827584" y="4155926"/>
            <a:ext cx="2344452" cy="50405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5" name="Parallelogram 64">
            <a:extLst>
              <a:ext uri="{FF2B5EF4-FFF2-40B4-BE49-F238E27FC236}">
                <a16:creationId xmlns:a16="http://schemas.microsoft.com/office/drawing/2014/main" id="{5513BB20-6AAB-7902-28E9-E2AC11CCFD35}"/>
              </a:ext>
            </a:extLst>
          </p:cNvPr>
          <p:cNvSpPr/>
          <p:nvPr/>
        </p:nvSpPr>
        <p:spPr>
          <a:xfrm rot="21245876" flipH="1">
            <a:off x="490689" y="2462621"/>
            <a:ext cx="1554043" cy="216024"/>
          </a:xfrm>
          <a:prstGeom prst="parallelogram">
            <a:avLst>
              <a:gd name="adj" fmla="val 103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solidFill>
                  <a:schemeClr val="tx1"/>
                </a:solidFill>
              </a:rPr>
              <a:t>Image is too dark</a:t>
            </a:r>
          </a:p>
        </p:txBody>
      </p:sp>
    </p:spTree>
    <p:extLst>
      <p:ext uri="{BB962C8B-B14F-4D97-AF65-F5344CB8AC3E}">
        <p14:creationId xmlns:p14="http://schemas.microsoft.com/office/powerpoint/2010/main" val="91573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cxnSp>
        <p:nvCxnSpPr>
          <p:cNvPr id="262" name="Google Shape;262;p26"/>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pic>
        <p:nvPicPr>
          <p:cNvPr id="263" name="Google Shape;263;p26"/>
          <p:cNvPicPr preferRelativeResize="0">
            <a:picLocks noGrp="1"/>
          </p:cNvPicPr>
          <p:nvPr>
            <p:ph type="pic" idx="2"/>
          </p:nvPr>
        </p:nvPicPr>
        <p:blipFill rotWithShape="1">
          <a:blip r:embed="rId3">
            <a:alphaModFix/>
          </a:blip>
          <a:srcRect l="25275" r="25270"/>
          <a:stretch/>
        </p:blipFill>
        <p:spPr>
          <a:xfrm>
            <a:off x="5440333" y="537575"/>
            <a:ext cx="3020099" cy="4064401"/>
          </a:xfrm>
          <a:prstGeom prst="rect">
            <a:avLst/>
          </a:prstGeom>
        </p:spPr>
      </p:pic>
      <p:grpSp>
        <p:nvGrpSpPr>
          <p:cNvPr id="264" name="Google Shape;264;p26"/>
          <p:cNvGrpSpPr/>
          <p:nvPr/>
        </p:nvGrpSpPr>
        <p:grpSpPr>
          <a:xfrm rot="-6299960">
            <a:off x="7317678" y="1983232"/>
            <a:ext cx="2386729" cy="2386729"/>
            <a:chOff x="269239" y="624399"/>
            <a:chExt cx="2386800" cy="2386800"/>
          </a:xfrm>
        </p:grpSpPr>
        <p:sp>
          <p:nvSpPr>
            <p:cNvPr id="265" name="Google Shape;265;p26"/>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6"/>
          <p:cNvSpPr/>
          <p:nvPr/>
        </p:nvSpPr>
        <p:spPr>
          <a:xfrm>
            <a:off x="7794942" y="2460496"/>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6"/>
          <p:cNvGrpSpPr/>
          <p:nvPr/>
        </p:nvGrpSpPr>
        <p:grpSpPr>
          <a:xfrm>
            <a:off x="4983227" y="394814"/>
            <a:ext cx="2582400" cy="289350"/>
            <a:chOff x="6967625" y="394825"/>
            <a:chExt cx="2582400" cy="289350"/>
          </a:xfrm>
        </p:grpSpPr>
        <p:sp>
          <p:nvSpPr>
            <p:cNvPr id="269" name="Google Shape;269;p26"/>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6"/>
          <p:cNvSpPr txBox="1">
            <a:spLocks noGrp="1"/>
          </p:cNvSpPr>
          <p:nvPr>
            <p:ph type="subTitle" idx="1"/>
          </p:nvPr>
        </p:nvSpPr>
        <p:spPr>
          <a:xfrm>
            <a:off x="705599" y="843559"/>
            <a:ext cx="4658627" cy="37603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Indonesia presents a tremendous opportunity for digital banks</a:t>
            </a:r>
          </a:p>
          <a:p>
            <a:pPr marL="171450" lvl="0" indent="-171450" algn="l" rtl="0">
              <a:spcBef>
                <a:spcPts val="0"/>
              </a:spcBef>
              <a:spcAft>
                <a:spcPts val="0"/>
              </a:spcAft>
              <a:buFontTx/>
              <a:buChar char="-"/>
            </a:pPr>
            <a:r>
              <a:rPr lang="en-GB" b="0" i="0" dirty="0">
                <a:solidFill>
                  <a:srgbClr val="2E2E38"/>
                </a:solidFill>
                <a:effectLst/>
                <a:latin typeface="+mn-lt"/>
              </a:rPr>
              <a:t>Indonesia is Southeast Asia’s largest economy – a growing powerhouse with a nominal GDP of US$1.05 trillion</a:t>
            </a:r>
          </a:p>
          <a:p>
            <a:pPr marL="171450" lvl="0" indent="-171450" algn="l" rtl="0">
              <a:spcBef>
                <a:spcPts val="0"/>
              </a:spcBef>
              <a:spcAft>
                <a:spcPts val="0"/>
              </a:spcAft>
              <a:buFontTx/>
              <a:buChar char="-"/>
            </a:pPr>
            <a:r>
              <a:rPr lang="en-GB" b="0" i="0" dirty="0">
                <a:solidFill>
                  <a:srgbClr val="2E2E38"/>
                </a:solidFill>
                <a:effectLst/>
                <a:latin typeface="+mn-lt"/>
              </a:rPr>
              <a:t>The country is also the world’s fourth-most populous nation, where the median age is 29.7 years.</a:t>
            </a:r>
            <a:endParaRPr lang="en-GB" dirty="0">
              <a:latin typeface="+mn-lt"/>
            </a:endParaRPr>
          </a:p>
          <a:p>
            <a:pPr marL="171450" lvl="0" indent="-171450" algn="l" rtl="0">
              <a:spcBef>
                <a:spcPts val="0"/>
              </a:spcBef>
              <a:spcAft>
                <a:spcPts val="0"/>
              </a:spcAft>
              <a:buFontTx/>
              <a:buChar char="-"/>
            </a:pPr>
            <a:r>
              <a:rPr lang="en-GB" dirty="0">
                <a:latin typeface="+mn-lt"/>
              </a:rPr>
              <a:t>According to the World Economic Forum, Indonesia has the world’s third-largest unbanked population. only half the population has a bank account.</a:t>
            </a:r>
          </a:p>
          <a:p>
            <a:pPr marL="171450" lvl="0" indent="-171450" algn="l" rtl="0">
              <a:spcBef>
                <a:spcPts val="0"/>
              </a:spcBef>
              <a:spcAft>
                <a:spcPts val="0"/>
              </a:spcAft>
              <a:buFontTx/>
              <a:buChar char="-"/>
            </a:pPr>
            <a:r>
              <a:rPr lang="en-GB" dirty="0">
                <a:latin typeface="+mn-lt"/>
              </a:rPr>
              <a:t>Indonesian respondents are highly interested in super apps that can deliver seamless integration of all their financial services. Indonesia has the second highest percentage (70%) of respondents in ASEAN countries that are very or extremely interested in super apps, which is much higher than Singapore (54%) and Hongkong (50%).</a:t>
            </a:r>
          </a:p>
          <a:p>
            <a:pPr marL="171450" lvl="0" indent="-171450" algn="l" rtl="0">
              <a:spcBef>
                <a:spcPts val="0"/>
              </a:spcBef>
              <a:spcAft>
                <a:spcPts val="0"/>
              </a:spcAft>
              <a:buFontTx/>
              <a:buChar char="-"/>
            </a:pPr>
            <a:endParaRPr lang="en-GB" dirty="0">
              <a:latin typeface="+mn-lt"/>
            </a:endParaRPr>
          </a:p>
          <a:p>
            <a:pPr marL="171450" lvl="0" indent="-171450" algn="l" rtl="0">
              <a:spcBef>
                <a:spcPts val="0"/>
              </a:spcBef>
              <a:spcAft>
                <a:spcPts val="0"/>
              </a:spcAft>
              <a:buFontTx/>
              <a:buChar char="-"/>
            </a:pPr>
            <a:r>
              <a:rPr lang="en-GB" b="1" dirty="0">
                <a:latin typeface="+mn-lt"/>
              </a:rPr>
              <a:t>Large segment of population that is young, tech-savvy, underserved</a:t>
            </a:r>
          </a:p>
          <a:p>
            <a:pPr marL="171450" lvl="0" indent="-171450" algn="l" rtl="0">
              <a:spcBef>
                <a:spcPts val="0"/>
              </a:spcBef>
              <a:spcAft>
                <a:spcPts val="0"/>
              </a:spcAft>
              <a:buFontTx/>
              <a:buChar char="-"/>
            </a:pPr>
            <a:endParaRPr lang="en-GB" dirty="0">
              <a:latin typeface="+mn-lt"/>
            </a:endParaRPr>
          </a:p>
          <a:p>
            <a:pPr marL="0" lvl="0" indent="0" algn="l" rtl="0">
              <a:spcBef>
                <a:spcPts val="0"/>
              </a:spcBef>
              <a:spcAft>
                <a:spcPts val="0"/>
              </a:spcAft>
              <a:buNone/>
            </a:pPr>
            <a:r>
              <a:rPr lang="en-GB" dirty="0">
                <a:latin typeface="+mn-lt"/>
              </a:rPr>
              <a:t>Source: </a:t>
            </a:r>
            <a:r>
              <a:rPr lang="en-GB" dirty="0">
                <a:latin typeface="+mn-lt"/>
                <a:hlinkClick r:id="rId4"/>
              </a:rPr>
              <a:t>World Economic Forum, Feb 2022</a:t>
            </a:r>
            <a:r>
              <a:rPr lang="en-GB" dirty="0">
                <a:latin typeface="+mn-lt"/>
              </a:rPr>
              <a:t>; </a:t>
            </a:r>
            <a:r>
              <a:rPr lang="en-GB" dirty="0">
                <a:latin typeface="+mn-lt"/>
                <a:hlinkClick r:id="rId5"/>
              </a:rPr>
              <a:t>EY, Dec 2022</a:t>
            </a:r>
            <a:endParaRPr lang="en-GB" dirty="0">
              <a:latin typeface="+mn-lt"/>
            </a:endParaRPr>
          </a:p>
          <a:p>
            <a:pPr marL="0" lvl="0" indent="0" algn="l" rtl="0">
              <a:spcBef>
                <a:spcPts val="0"/>
              </a:spcBef>
              <a:spcAft>
                <a:spcPts val="0"/>
              </a:spcAft>
              <a:buNone/>
            </a:pPr>
            <a:endParaRPr lang="en-GB" dirty="0">
              <a:latin typeface="+mn-lt"/>
            </a:endParaRPr>
          </a:p>
          <a:p>
            <a:pPr marL="0" lvl="0" indent="0" algn="l" rtl="0">
              <a:spcBef>
                <a:spcPts val="0"/>
              </a:spcBef>
              <a:spcAft>
                <a:spcPts val="0"/>
              </a:spcAft>
              <a:buNone/>
            </a:pPr>
            <a:r>
              <a:rPr lang="en-GB" dirty="0">
                <a:latin typeface="+mn-lt"/>
              </a:rPr>
              <a:t>Why digital KYC is good </a:t>
            </a:r>
            <a:r>
              <a:rPr lang="en-GB" dirty="0">
                <a:latin typeface="+mn-lt"/>
                <a:hlinkClick r:id="rId6"/>
              </a:rPr>
              <a:t>MAS</a:t>
            </a:r>
            <a:endParaRPr lang="en-GB" dirty="0">
              <a:latin typeface="+mn-lt"/>
            </a:endParaRPr>
          </a:p>
        </p:txBody>
      </p:sp>
      <p:sp>
        <p:nvSpPr>
          <p:cNvPr id="5" name="Google Shape;260;p26">
            <a:extLst>
              <a:ext uri="{FF2B5EF4-FFF2-40B4-BE49-F238E27FC236}">
                <a16:creationId xmlns:a16="http://schemas.microsoft.com/office/drawing/2014/main" id="{5C5A1D24-828B-B786-6A64-0FE988C31D76}"/>
              </a:ext>
            </a:extLst>
          </p:cNvPr>
          <p:cNvSpPr txBox="1">
            <a:spLocks noGrp="1"/>
          </p:cNvSpPr>
          <p:nvPr>
            <p:ph type="title"/>
          </p:nvPr>
        </p:nvSpPr>
        <p:spPr>
          <a:xfrm>
            <a:off x="720000" y="282574"/>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Problem Statement</a:t>
            </a:r>
            <a:endParaRPr sz="3200" dirty="0"/>
          </a:p>
        </p:txBody>
      </p:sp>
    </p:spTree>
    <p:extLst>
      <p:ext uri="{BB962C8B-B14F-4D97-AF65-F5344CB8AC3E}">
        <p14:creationId xmlns:p14="http://schemas.microsoft.com/office/powerpoint/2010/main" val="124835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539552" y="843558"/>
            <a:ext cx="8064000" cy="0"/>
          </a:xfrm>
          <a:prstGeom prst="straightConnector1">
            <a:avLst/>
          </a:prstGeom>
          <a:noFill/>
          <a:ln w="9525" cap="flat" cmpd="sng">
            <a:solidFill>
              <a:schemeClr val="dk1"/>
            </a:solidFill>
            <a:prstDash val="solid"/>
            <a:round/>
            <a:headEnd type="oval" w="med" len="med"/>
            <a:tailEnd type="oval" w="med" len="med"/>
          </a:ln>
        </p:spPr>
      </p:cxn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467544" y="282574"/>
            <a:ext cx="8424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Currently, ID Verification takes: 3 – 5 Working Days</a:t>
            </a:r>
            <a:endParaRPr dirty="0"/>
          </a:p>
        </p:txBody>
      </p:sp>
      <p:sp>
        <p:nvSpPr>
          <p:cNvPr id="25" name="TextBox 24">
            <a:extLst>
              <a:ext uri="{FF2B5EF4-FFF2-40B4-BE49-F238E27FC236}">
                <a16:creationId xmlns:a16="http://schemas.microsoft.com/office/drawing/2014/main" id="{D41A091C-E889-AE66-EB61-80EAF943B40C}"/>
              </a:ext>
            </a:extLst>
          </p:cNvPr>
          <p:cNvSpPr txBox="1"/>
          <p:nvPr/>
        </p:nvSpPr>
        <p:spPr>
          <a:xfrm>
            <a:off x="467544" y="4650690"/>
            <a:ext cx="7272808" cy="369332"/>
          </a:xfrm>
          <a:prstGeom prst="rect">
            <a:avLst/>
          </a:prstGeom>
          <a:noFill/>
        </p:spPr>
        <p:txBody>
          <a:bodyPr wrap="square">
            <a:spAutoFit/>
          </a:bodyPr>
          <a:lstStyle/>
          <a:p>
            <a:r>
              <a:rPr lang="en-GB" sz="900" dirty="0">
                <a:latin typeface="Roboto" panose="02000000000000000000" pitchFamily="2" charset="0"/>
                <a:ea typeface="Roboto" panose="02000000000000000000" pitchFamily="2" charset="0"/>
              </a:rPr>
              <a:t>[4] as reference: an incorrect photo submission to Singapore’s ICA may double the process time (</a:t>
            </a:r>
            <a:r>
              <a:rPr lang="en-GB" sz="900" dirty="0">
                <a:latin typeface="Roboto" panose="02000000000000000000" pitchFamily="2" charset="0"/>
                <a:ea typeface="Roboto" panose="02000000000000000000" pitchFamily="2" charset="0"/>
                <a:hlinkClick r:id="rId3"/>
              </a:rPr>
              <a:t>The </a:t>
            </a:r>
            <a:r>
              <a:rPr lang="en-SG" sz="900" dirty="0">
                <a:latin typeface="Roboto" panose="02000000000000000000" pitchFamily="2" charset="0"/>
                <a:ea typeface="Roboto" panose="02000000000000000000" pitchFamily="2" charset="0"/>
                <a:hlinkClick r:id="rId3"/>
              </a:rPr>
              <a:t>Straits Times, May 22</a:t>
            </a:r>
            <a:r>
              <a:rPr lang="en-GB" sz="900" dirty="0">
                <a:latin typeface="Roboto" panose="02000000000000000000" pitchFamily="2" charset="0"/>
                <a:ea typeface="Roboto" panose="02000000000000000000" pitchFamily="2" charset="0"/>
              </a:rPr>
              <a:t>): 2 weeks for NRIC, 4 weeks for passport</a:t>
            </a:r>
            <a:r>
              <a:rPr lang="en-SG" sz="900" dirty="0">
                <a:latin typeface="Roboto" panose="02000000000000000000" pitchFamily="2" charset="0"/>
                <a:ea typeface="Roboto" panose="02000000000000000000" pitchFamily="2" charset="0"/>
              </a:rPr>
              <a:t> (</a:t>
            </a:r>
            <a:r>
              <a:rPr lang="en-SG" sz="900" dirty="0">
                <a:latin typeface="Roboto" panose="02000000000000000000" pitchFamily="2" charset="0"/>
                <a:ea typeface="Roboto" panose="02000000000000000000" pitchFamily="2" charset="0"/>
                <a:hlinkClick r:id="rId4"/>
              </a:rPr>
              <a:t>ICA, n.d.</a:t>
            </a:r>
            <a:r>
              <a:rPr lang="en-SG" sz="900" dirty="0">
                <a:latin typeface="Roboto" panose="02000000000000000000" pitchFamily="2" charset="0"/>
                <a:ea typeface="Roboto" panose="02000000000000000000" pitchFamily="2" charset="0"/>
              </a:rPr>
              <a:t>)</a:t>
            </a:r>
          </a:p>
        </p:txBody>
      </p:sp>
      <p:sp>
        <p:nvSpPr>
          <p:cNvPr id="356" name="TextBox 355">
            <a:extLst>
              <a:ext uri="{FF2B5EF4-FFF2-40B4-BE49-F238E27FC236}">
                <a16:creationId xmlns:a16="http://schemas.microsoft.com/office/drawing/2014/main" id="{7C03A2D0-EBB2-4CF2-64BF-0D5AFC62D6EF}"/>
              </a:ext>
            </a:extLst>
          </p:cNvPr>
          <p:cNvSpPr txBox="1"/>
          <p:nvPr/>
        </p:nvSpPr>
        <p:spPr>
          <a:xfrm>
            <a:off x="4537490" y="4208189"/>
            <a:ext cx="3240360" cy="307777"/>
          </a:xfrm>
          <a:prstGeom prst="rect">
            <a:avLst/>
          </a:prstGeom>
          <a:solidFill>
            <a:schemeClr val="bg2"/>
          </a:solidFill>
        </p:spPr>
        <p:txBody>
          <a:bodyPr wrap="square">
            <a:spAutoFit/>
          </a:bodyPr>
          <a:lstStyle/>
          <a:p>
            <a:pPr marL="0" lvl="0" indent="0" algn="ctr" rtl="0">
              <a:spcBef>
                <a:spcPts val="0"/>
              </a:spcBef>
              <a:spcAft>
                <a:spcPts val="0"/>
              </a:spcAft>
              <a:buNone/>
            </a:pPr>
            <a:r>
              <a:rPr lang="en-GB" b="1" dirty="0">
                <a:latin typeface="Roboto" panose="02000000000000000000" pitchFamily="2" charset="0"/>
                <a:ea typeface="Roboto" panose="02000000000000000000" pitchFamily="2" charset="0"/>
              </a:rPr>
              <a:t>Processing time: 3 – 5 working days</a:t>
            </a:r>
            <a:r>
              <a:rPr lang="en-GB" baseline="30000" dirty="0">
                <a:latin typeface="Roboto" panose="02000000000000000000" pitchFamily="2" charset="0"/>
                <a:ea typeface="Roboto" panose="02000000000000000000" pitchFamily="2" charset="0"/>
              </a:rPr>
              <a:t>4</a:t>
            </a:r>
          </a:p>
        </p:txBody>
      </p:sp>
      <p:pic>
        <p:nvPicPr>
          <p:cNvPr id="26" name="Picture 25">
            <a:extLst>
              <a:ext uri="{FF2B5EF4-FFF2-40B4-BE49-F238E27FC236}">
                <a16:creationId xmlns:a16="http://schemas.microsoft.com/office/drawing/2014/main" id="{2E256C2B-01AE-97E7-2FFE-4F6C954AE27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920416" y="1455670"/>
            <a:ext cx="396000" cy="396000"/>
          </a:xfrm>
          <a:prstGeom prst="rect">
            <a:avLst/>
          </a:prstGeom>
        </p:spPr>
      </p:pic>
      <p:pic>
        <p:nvPicPr>
          <p:cNvPr id="27" name="Picture 26">
            <a:extLst>
              <a:ext uri="{FF2B5EF4-FFF2-40B4-BE49-F238E27FC236}">
                <a16:creationId xmlns:a16="http://schemas.microsoft.com/office/drawing/2014/main" id="{76DFDC8B-4894-6014-41F7-F77222610AB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915461" y="3219822"/>
            <a:ext cx="396000" cy="396000"/>
          </a:xfrm>
          <a:prstGeom prst="rect">
            <a:avLst/>
          </a:prstGeom>
        </p:spPr>
      </p:pic>
      <p:pic>
        <p:nvPicPr>
          <p:cNvPr id="28" name="Picture 27">
            <a:extLst>
              <a:ext uri="{FF2B5EF4-FFF2-40B4-BE49-F238E27FC236}">
                <a16:creationId xmlns:a16="http://schemas.microsoft.com/office/drawing/2014/main" id="{D239A248-EBA6-8BEC-DDF5-337DE9832F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920416" y="2319766"/>
            <a:ext cx="396000" cy="396000"/>
          </a:xfrm>
          <a:prstGeom prst="rect">
            <a:avLst/>
          </a:prstGeom>
        </p:spPr>
      </p:pic>
      <p:pic>
        <p:nvPicPr>
          <p:cNvPr id="302" name="Picture 301">
            <a:extLst>
              <a:ext uri="{FF2B5EF4-FFF2-40B4-BE49-F238E27FC236}">
                <a16:creationId xmlns:a16="http://schemas.microsoft.com/office/drawing/2014/main" id="{A0EADA2D-A032-8C3B-044B-0E1B96C80913}"/>
              </a:ext>
            </a:extLst>
          </p:cNvPr>
          <p:cNvPicPr>
            <a:picLocks noChangeAspect="1"/>
          </p:cNvPicPr>
          <p:nvPr/>
        </p:nvPicPr>
        <p:blipFill>
          <a:blip r:embed="rId9"/>
          <a:stretch>
            <a:fillRect/>
          </a:stretch>
        </p:blipFill>
        <p:spPr>
          <a:xfrm>
            <a:off x="1430766" y="987574"/>
            <a:ext cx="6491100" cy="3204000"/>
          </a:xfrm>
          <a:prstGeom prst="rect">
            <a:avLst/>
          </a:prstGeom>
        </p:spPr>
      </p:pic>
      <p:grpSp>
        <p:nvGrpSpPr>
          <p:cNvPr id="303" name="Google Shape;303;p27">
            <a:extLst>
              <a:ext uri="{FF2B5EF4-FFF2-40B4-BE49-F238E27FC236}">
                <a16:creationId xmlns:a16="http://schemas.microsoft.com/office/drawing/2014/main" id="{F52FFAE3-A96C-934A-810C-6A839C7F414A}"/>
              </a:ext>
            </a:extLst>
          </p:cNvPr>
          <p:cNvGrpSpPr/>
          <p:nvPr/>
        </p:nvGrpSpPr>
        <p:grpSpPr>
          <a:xfrm rot="-899982">
            <a:off x="7994847" y="3983842"/>
            <a:ext cx="1773045" cy="1773045"/>
            <a:chOff x="599416" y="954576"/>
            <a:chExt cx="1726444" cy="1726444"/>
          </a:xfrm>
        </p:grpSpPr>
        <p:sp>
          <p:nvSpPr>
            <p:cNvPr id="304" name="Google Shape;304;p27">
              <a:extLst>
                <a:ext uri="{FF2B5EF4-FFF2-40B4-BE49-F238E27FC236}">
                  <a16:creationId xmlns:a16="http://schemas.microsoft.com/office/drawing/2014/main" id="{8CCB08A9-558D-1038-811A-B2E81A6B8380}"/>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a:extLst>
                <a:ext uri="{FF2B5EF4-FFF2-40B4-BE49-F238E27FC236}">
                  <a16:creationId xmlns:a16="http://schemas.microsoft.com/office/drawing/2014/main" id="{4CAB7197-A3C7-804C-DA12-29D8AE2500B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a:extLst>
              <a:ext uri="{FF2B5EF4-FFF2-40B4-BE49-F238E27FC236}">
                <a16:creationId xmlns:a16="http://schemas.microsoft.com/office/drawing/2014/main" id="{774C6F4E-5141-EE49-7818-B0018BE69FB3}"/>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Rectangle 308">
            <a:extLst>
              <a:ext uri="{FF2B5EF4-FFF2-40B4-BE49-F238E27FC236}">
                <a16:creationId xmlns:a16="http://schemas.microsoft.com/office/drawing/2014/main" id="{68E7C430-00F8-35FF-81CD-822714ADE786}"/>
              </a:ext>
            </a:extLst>
          </p:cNvPr>
          <p:cNvSpPr/>
          <p:nvPr/>
        </p:nvSpPr>
        <p:spPr>
          <a:xfrm>
            <a:off x="505042" y="3291830"/>
            <a:ext cx="3024336" cy="12241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Wingdings" panose="05000000000000000000" pitchFamily="2" charset="2"/>
              <a:buChar char="§"/>
            </a:pPr>
            <a:r>
              <a:rPr lang="en-GB" sz="1200" b="1" dirty="0">
                <a:solidFill>
                  <a:schemeClr val="tx1"/>
                </a:solidFill>
                <a:latin typeface="Roboto" panose="02000000000000000000" pitchFamily="2" charset="0"/>
                <a:ea typeface="Roboto" panose="02000000000000000000" pitchFamily="2" charset="0"/>
              </a:rPr>
              <a:t>For the customer:</a:t>
            </a:r>
            <a:r>
              <a:rPr lang="en-GB" sz="1200" dirty="0">
                <a:solidFill>
                  <a:schemeClr val="tx1"/>
                </a:solidFill>
                <a:latin typeface="Roboto" panose="02000000000000000000" pitchFamily="2" charset="0"/>
                <a:ea typeface="Roboto" panose="02000000000000000000" pitchFamily="2" charset="0"/>
              </a:rPr>
              <a:t> tedious experience to wait 3 – 5 days to know whether submission is successful or not</a:t>
            </a:r>
          </a:p>
          <a:p>
            <a:pPr marL="171450" indent="-171450">
              <a:spcBef>
                <a:spcPts val="600"/>
              </a:spcBef>
              <a:buFont typeface="Wingdings" panose="05000000000000000000" pitchFamily="2" charset="2"/>
              <a:buChar char="§"/>
            </a:pPr>
            <a:r>
              <a:rPr lang="en-GB" sz="1200" b="1" dirty="0">
                <a:solidFill>
                  <a:schemeClr val="tx1"/>
                </a:solidFill>
                <a:latin typeface="Roboto" panose="02000000000000000000" pitchFamily="2" charset="0"/>
                <a:ea typeface="Roboto" panose="02000000000000000000" pitchFamily="2" charset="0"/>
              </a:rPr>
              <a:t>For the bank:</a:t>
            </a:r>
            <a:r>
              <a:rPr lang="en-GB" sz="1200" dirty="0">
                <a:solidFill>
                  <a:schemeClr val="tx1"/>
                </a:solidFill>
                <a:latin typeface="Roboto" panose="02000000000000000000" pitchFamily="2" charset="0"/>
                <a:ea typeface="Roboto" panose="02000000000000000000" pitchFamily="2" charset="0"/>
              </a:rPr>
              <a:t> labour intensive, time-consuming</a:t>
            </a:r>
          </a:p>
        </p:txBody>
      </p:sp>
      <p:cxnSp>
        <p:nvCxnSpPr>
          <p:cNvPr id="311" name="Straight Connector 310">
            <a:extLst>
              <a:ext uri="{FF2B5EF4-FFF2-40B4-BE49-F238E27FC236}">
                <a16:creationId xmlns:a16="http://schemas.microsoft.com/office/drawing/2014/main" id="{54E7F28C-9B06-D2C9-F8E5-0FDE90BA486D}"/>
              </a:ext>
            </a:extLst>
          </p:cNvPr>
          <p:cNvCxnSpPr>
            <a:stCxn id="356" idx="1"/>
          </p:cNvCxnSpPr>
          <p:nvPr/>
        </p:nvCxnSpPr>
        <p:spPr>
          <a:xfrm flipH="1" flipV="1">
            <a:off x="3529378" y="4362077"/>
            <a:ext cx="1008112"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52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539552" y="843558"/>
            <a:ext cx="8064000" cy="0"/>
          </a:xfrm>
          <a:prstGeom prst="straightConnector1">
            <a:avLst/>
          </a:prstGeom>
          <a:noFill/>
          <a:ln w="9525" cap="flat" cmpd="sng">
            <a:solidFill>
              <a:schemeClr val="dk1"/>
            </a:solidFill>
            <a:prstDash val="solid"/>
            <a:round/>
            <a:headEnd type="oval" w="med" len="med"/>
            <a:tailEnd type="oval" w="med" len="med"/>
          </a:ln>
        </p:spPr>
      </p:cxn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467544" y="282574"/>
            <a:ext cx="8424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 To Reduce to &lt;30 Seconds for Each Submission</a:t>
            </a:r>
            <a:endParaRPr dirty="0"/>
          </a:p>
        </p:txBody>
      </p:sp>
      <p:sp>
        <p:nvSpPr>
          <p:cNvPr id="356" name="TextBox 355">
            <a:extLst>
              <a:ext uri="{FF2B5EF4-FFF2-40B4-BE49-F238E27FC236}">
                <a16:creationId xmlns:a16="http://schemas.microsoft.com/office/drawing/2014/main" id="{7C03A2D0-EBB2-4CF2-64BF-0D5AFC62D6EF}"/>
              </a:ext>
            </a:extLst>
          </p:cNvPr>
          <p:cNvSpPr txBox="1"/>
          <p:nvPr/>
        </p:nvSpPr>
        <p:spPr>
          <a:xfrm>
            <a:off x="4537490" y="4208189"/>
            <a:ext cx="3240360" cy="307777"/>
          </a:xfrm>
          <a:prstGeom prst="rect">
            <a:avLst/>
          </a:prstGeom>
          <a:solidFill>
            <a:srgbClr val="00B050"/>
          </a:solidFill>
        </p:spPr>
        <p:txBody>
          <a:bodyPr wrap="square">
            <a:spAutoFit/>
          </a:bodyPr>
          <a:lstStyle/>
          <a:p>
            <a:pPr marL="0" lvl="0" indent="0" algn="ctr" rtl="0">
              <a:spcBef>
                <a:spcPts val="0"/>
              </a:spcBef>
              <a:spcAft>
                <a:spcPts val="0"/>
              </a:spcAft>
              <a:buNone/>
            </a:pPr>
            <a:r>
              <a:rPr lang="en-GB" b="1" dirty="0">
                <a:latin typeface="Roboto" panose="02000000000000000000" pitchFamily="2" charset="0"/>
                <a:ea typeface="Roboto" panose="02000000000000000000" pitchFamily="2" charset="0"/>
              </a:rPr>
              <a:t>Processing time: &lt;30 seconds</a:t>
            </a:r>
            <a:endParaRPr lang="en-GB" baseline="30000" dirty="0">
              <a:latin typeface="Roboto" panose="02000000000000000000" pitchFamily="2" charset="0"/>
              <a:ea typeface="Roboto" panose="02000000000000000000" pitchFamily="2" charset="0"/>
            </a:endParaRPr>
          </a:p>
        </p:txBody>
      </p:sp>
      <p:pic>
        <p:nvPicPr>
          <p:cNvPr id="26" name="Picture 25">
            <a:extLst>
              <a:ext uri="{FF2B5EF4-FFF2-40B4-BE49-F238E27FC236}">
                <a16:creationId xmlns:a16="http://schemas.microsoft.com/office/drawing/2014/main" id="{2E256C2B-01AE-97E7-2FFE-4F6C954AE27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20416" y="1455670"/>
            <a:ext cx="396000" cy="396000"/>
          </a:xfrm>
          <a:prstGeom prst="rect">
            <a:avLst/>
          </a:prstGeom>
        </p:spPr>
      </p:pic>
      <p:pic>
        <p:nvPicPr>
          <p:cNvPr id="27" name="Picture 26">
            <a:extLst>
              <a:ext uri="{FF2B5EF4-FFF2-40B4-BE49-F238E27FC236}">
                <a16:creationId xmlns:a16="http://schemas.microsoft.com/office/drawing/2014/main" id="{76DFDC8B-4894-6014-41F7-F77222610AB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915461" y="3219822"/>
            <a:ext cx="396000" cy="396000"/>
          </a:xfrm>
          <a:prstGeom prst="rect">
            <a:avLst/>
          </a:prstGeom>
        </p:spPr>
      </p:pic>
      <p:pic>
        <p:nvPicPr>
          <p:cNvPr id="28" name="Picture 27">
            <a:extLst>
              <a:ext uri="{FF2B5EF4-FFF2-40B4-BE49-F238E27FC236}">
                <a16:creationId xmlns:a16="http://schemas.microsoft.com/office/drawing/2014/main" id="{D239A248-EBA6-8BEC-DDF5-337DE9832F4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20416" y="2319766"/>
            <a:ext cx="396000" cy="396000"/>
          </a:xfrm>
          <a:prstGeom prst="rect">
            <a:avLst/>
          </a:prstGeom>
        </p:spPr>
      </p:pic>
      <p:pic>
        <p:nvPicPr>
          <p:cNvPr id="302" name="Picture 301">
            <a:extLst>
              <a:ext uri="{FF2B5EF4-FFF2-40B4-BE49-F238E27FC236}">
                <a16:creationId xmlns:a16="http://schemas.microsoft.com/office/drawing/2014/main" id="{A0EADA2D-A032-8C3B-044B-0E1B96C80913}"/>
              </a:ext>
            </a:extLst>
          </p:cNvPr>
          <p:cNvPicPr>
            <a:picLocks noChangeAspect="1"/>
          </p:cNvPicPr>
          <p:nvPr/>
        </p:nvPicPr>
        <p:blipFill>
          <a:blip r:embed="rId7"/>
          <a:stretch>
            <a:fillRect/>
          </a:stretch>
        </p:blipFill>
        <p:spPr>
          <a:xfrm>
            <a:off x="1430766" y="987574"/>
            <a:ext cx="6491100" cy="3204000"/>
          </a:xfrm>
          <a:prstGeom prst="rect">
            <a:avLst/>
          </a:prstGeom>
        </p:spPr>
      </p:pic>
      <p:grpSp>
        <p:nvGrpSpPr>
          <p:cNvPr id="303" name="Google Shape;303;p27">
            <a:extLst>
              <a:ext uri="{FF2B5EF4-FFF2-40B4-BE49-F238E27FC236}">
                <a16:creationId xmlns:a16="http://schemas.microsoft.com/office/drawing/2014/main" id="{F52FFAE3-A96C-934A-810C-6A839C7F414A}"/>
              </a:ext>
            </a:extLst>
          </p:cNvPr>
          <p:cNvGrpSpPr/>
          <p:nvPr/>
        </p:nvGrpSpPr>
        <p:grpSpPr>
          <a:xfrm rot="-899982">
            <a:off x="7994847" y="3983842"/>
            <a:ext cx="1773045" cy="1773045"/>
            <a:chOff x="599416" y="954576"/>
            <a:chExt cx="1726444" cy="1726444"/>
          </a:xfrm>
        </p:grpSpPr>
        <p:sp>
          <p:nvSpPr>
            <p:cNvPr id="304" name="Google Shape;304;p27">
              <a:extLst>
                <a:ext uri="{FF2B5EF4-FFF2-40B4-BE49-F238E27FC236}">
                  <a16:creationId xmlns:a16="http://schemas.microsoft.com/office/drawing/2014/main" id="{8CCB08A9-558D-1038-811A-B2E81A6B8380}"/>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a:extLst>
                <a:ext uri="{FF2B5EF4-FFF2-40B4-BE49-F238E27FC236}">
                  <a16:creationId xmlns:a16="http://schemas.microsoft.com/office/drawing/2014/main" id="{4CAB7197-A3C7-804C-DA12-29D8AE2500B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a:extLst>
              <a:ext uri="{FF2B5EF4-FFF2-40B4-BE49-F238E27FC236}">
                <a16:creationId xmlns:a16="http://schemas.microsoft.com/office/drawing/2014/main" id="{774C6F4E-5141-EE49-7818-B0018BE69FB3}"/>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Rectangle 308">
            <a:extLst>
              <a:ext uri="{FF2B5EF4-FFF2-40B4-BE49-F238E27FC236}">
                <a16:creationId xmlns:a16="http://schemas.microsoft.com/office/drawing/2014/main" id="{68E7C430-00F8-35FF-81CD-822714ADE786}"/>
              </a:ext>
            </a:extLst>
          </p:cNvPr>
          <p:cNvSpPr/>
          <p:nvPr/>
        </p:nvSpPr>
        <p:spPr>
          <a:xfrm>
            <a:off x="505042" y="3291830"/>
            <a:ext cx="3024336" cy="12241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Roboto" panose="02000000000000000000" pitchFamily="2" charset="0"/>
                <a:ea typeface="Roboto" panose="02000000000000000000" pitchFamily="2" charset="0"/>
              </a:rPr>
              <a:t>To enable process automation &amp; process acceleration, the bank tasked me to</a:t>
            </a:r>
            <a:r>
              <a:rPr lang="en-GB" sz="1200" b="1" dirty="0">
                <a:solidFill>
                  <a:schemeClr val="tx1"/>
                </a:solidFill>
                <a:latin typeface="Roboto" panose="02000000000000000000" pitchFamily="2" charset="0"/>
                <a:ea typeface="Roboto" panose="02000000000000000000" pitchFamily="2" charset="0"/>
              </a:rPr>
              <a:t> develop a model to predict ID document submissions</a:t>
            </a:r>
            <a:endParaRPr lang="en-SG" sz="1200" dirty="0">
              <a:solidFill>
                <a:schemeClr val="tx1"/>
              </a:solidFill>
              <a:latin typeface="Roboto" panose="02000000000000000000" pitchFamily="2" charset="0"/>
              <a:ea typeface="Roboto" panose="02000000000000000000" pitchFamily="2" charset="0"/>
            </a:endParaRPr>
          </a:p>
        </p:txBody>
      </p:sp>
      <p:cxnSp>
        <p:nvCxnSpPr>
          <p:cNvPr id="311" name="Straight Connector 310">
            <a:extLst>
              <a:ext uri="{FF2B5EF4-FFF2-40B4-BE49-F238E27FC236}">
                <a16:creationId xmlns:a16="http://schemas.microsoft.com/office/drawing/2014/main" id="{54E7F28C-9B06-D2C9-F8E5-0FDE90BA486D}"/>
              </a:ext>
            </a:extLst>
          </p:cNvPr>
          <p:cNvCxnSpPr>
            <a:stCxn id="356" idx="1"/>
          </p:cNvCxnSpPr>
          <p:nvPr/>
        </p:nvCxnSpPr>
        <p:spPr>
          <a:xfrm flipH="1" flipV="1">
            <a:off x="3529378" y="4362077"/>
            <a:ext cx="1008112"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943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539552" y="843558"/>
            <a:ext cx="8064000" cy="0"/>
          </a:xfrm>
          <a:prstGeom prst="straightConnector1">
            <a:avLst/>
          </a:prstGeom>
          <a:noFill/>
          <a:ln w="9525" cap="flat" cmpd="sng">
            <a:solidFill>
              <a:schemeClr val="dk1"/>
            </a:solidFill>
            <a:prstDash val="solid"/>
            <a:round/>
            <a:headEnd type="oval" w="med" len="med"/>
            <a:tailEnd type="oval" w="med" len="med"/>
          </a:ln>
        </p:spPr>
      </p:cxn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467544" y="282574"/>
            <a:ext cx="8424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 To Reduce to &lt;30 Seconds</a:t>
            </a:r>
            <a:endParaRPr dirty="0"/>
          </a:p>
        </p:txBody>
      </p:sp>
      <p:sp>
        <p:nvSpPr>
          <p:cNvPr id="356" name="TextBox 355">
            <a:extLst>
              <a:ext uri="{FF2B5EF4-FFF2-40B4-BE49-F238E27FC236}">
                <a16:creationId xmlns:a16="http://schemas.microsoft.com/office/drawing/2014/main" id="{7C03A2D0-EBB2-4CF2-64BF-0D5AFC62D6EF}"/>
              </a:ext>
            </a:extLst>
          </p:cNvPr>
          <p:cNvSpPr txBox="1"/>
          <p:nvPr/>
        </p:nvSpPr>
        <p:spPr>
          <a:xfrm>
            <a:off x="4282518" y="4186460"/>
            <a:ext cx="3384376" cy="307777"/>
          </a:xfrm>
          <a:prstGeom prst="rect">
            <a:avLst/>
          </a:prstGeom>
          <a:noFill/>
        </p:spPr>
        <p:txBody>
          <a:bodyPr wrap="square">
            <a:spAutoFit/>
          </a:bodyPr>
          <a:lstStyle/>
          <a:p>
            <a:pPr marL="0" lvl="0" indent="0" algn="l" rtl="0">
              <a:spcBef>
                <a:spcPts val="0"/>
              </a:spcBef>
              <a:spcAft>
                <a:spcPts val="0"/>
              </a:spcAft>
              <a:buNone/>
            </a:pPr>
            <a:r>
              <a:rPr lang="en-GB" b="1" dirty="0">
                <a:latin typeface="Roboto" panose="02000000000000000000" pitchFamily="2" charset="0"/>
                <a:ea typeface="Roboto" panose="02000000000000000000" pitchFamily="2" charset="0"/>
              </a:rPr>
              <a:t>Processing time: </a:t>
            </a:r>
            <a:r>
              <a:rPr lang="en-GB" b="1" dirty="0">
                <a:solidFill>
                  <a:srgbClr val="00B050"/>
                </a:solidFill>
                <a:latin typeface="Roboto" panose="02000000000000000000" pitchFamily="2" charset="0"/>
                <a:ea typeface="Roboto" panose="02000000000000000000" pitchFamily="2" charset="0"/>
              </a:rPr>
              <a:t>&lt;30 seconds</a:t>
            </a:r>
            <a:endParaRPr lang="en-GB" baseline="30000" dirty="0">
              <a:solidFill>
                <a:srgbClr val="00B050"/>
              </a:solidFill>
              <a:latin typeface="Roboto" panose="02000000000000000000" pitchFamily="2" charset="0"/>
              <a:ea typeface="Roboto" panose="02000000000000000000" pitchFamily="2" charset="0"/>
            </a:endParaRPr>
          </a:p>
        </p:txBody>
      </p:sp>
      <p:pic>
        <p:nvPicPr>
          <p:cNvPr id="26" name="Picture 25">
            <a:extLst>
              <a:ext uri="{FF2B5EF4-FFF2-40B4-BE49-F238E27FC236}">
                <a16:creationId xmlns:a16="http://schemas.microsoft.com/office/drawing/2014/main" id="{2E256C2B-01AE-97E7-2FFE-4F6C954AE27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94886" y="1455670"/>
            <a:ext cx="396000" cy="396000"/>
          </a:xfrm>
          <a:prstGeom prst="rect">
            <a:avLst/>
          </a:prstGeom>
        </p:spPr>
      </p:pic>
      <p:pic>
        <p:nvPicPr>
          <p:cNvPr id="27" name="Picture 26">
            <a:extLst>
              <a:ext uri="{FF2B5EF4-FFF2-40B4-BE49-F238E27FC236}">
                <a16:creationId xmlns:a16="http://schemas.microsoft.com/office/drawing/2014/main" id="{76DFDC8B-4894-6014-41F7-F77222610AB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589931" y="3219822"/>
            <a:ext cx="396000" cy="396000"/>
          </a:xfrm>
          <a:prstGeom prst="rect">
            <a:avLst/>
          </a:prstGeom>
        </p:spPr>
      </p:pic>
      <p:pic>
        <p:nvPicPr>
          <p:cNvPr id="28" name="Picture 27">
            <a:extLst>
              <a:ext uri="{FF2B5EF4-FFF2-40B4-BE49-F238E27FC236}">
                <a16:creationId xmlns:a16="http://schemas.microsoft.com/office/drawing/2014/main" id="{D239A248-EBA6-8BEC-DDF5-337DE9832F4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94886" y="2319766"/>
            <a:ext cx="396000" cy="396000"/>
          </a:xfrm>
          <a:prstGeom prst="rect">
            <a:avLst/>
          </a:prstGeom>
        </p:spPr>
      </p:pic>
      <p:pic>
        <p:nvPicPr>
          <p:cNvPr id="302" name="Picture 301">
            <a:extLst>
              <a:ext uri="{FF2B5EF4-FFF2-40B4-BE49-F238E27FC236}">
                <a16:creationId xmlns:a16="http://schemas.microsoft.com/office/drawing/2014/main" id="{A0EADA2D-A032-8C3B-044B-0E1B96C80913}"/>
              </a:ext>
            </a:extLst>
          </p:cNvPr>
          <p:cNvPicPr>
            <a:picLocks noChangeAspect="1"/>
          </p:cNvPicPr>
          <p:nvPr/>
        </p:nvPicPr>
        <p:blipFill>
          <a:blip r:embed="rId7"/>
          <a:stretch>
            <a:fillRect/>
          </a:stretch>
        </p:blipFill>
        <p:spPr>
          <a:xfrm>
            <a:off x="1105236" y="987574"/>
            <a:ext cx="6491100" cy="3204000"/>
          </a:xfrm>
          <a:prstGeom prst="rect">
            <a:avLst/>
          </a:prstGeom>
        </p:spPr>
      </p:pic>
      <p:grpSp>
        <p:nvGrpSpPr>
          <p:cNvPr id="7" name="Google Shape;303;p27">
            <a:extLst>
              <a:ext uri="{FF2B5EF4-FFF2-40B4-BE49-F238E27FC236}">
                <a16:creationId xmlns:a16="http://schemas.microsoft.com/office/drawing/2014/main" id="{23B7E72F-984C-59CC-3155-DED5E937DC6E}"/>
              </a:ext>
            </a:extLst>
          </p:cNvPr>
          <p:cNvGrpSpPr/>
          <p:nvPr/>
        </p:nvGrpSpPr>
        <p:grpSpPr>
          <a:xfrm rot="-899982">
            <a:off x="7994847" y="3983842"/>
            <a:ext cx="1773045" cy="1773045"/>
            <a:chOff x="599416" y="954576"/>
            <a:chExt cx="1726444" cy="1726444"/>
          </a:xfrm>
        </p:grpSpPr>
        <p:sp>
          <p:nvSpPr>
            <p:cNvPr id="8" name="Google Shape;304;p27">
              <a:extLst>
                <a:ext uri="{FF2B5EF4-FFF2-40B4-BE49-F238E27FC236}">
                  <a16:creationId xmlns:a16="http://schemas.microsoft.com/office/drawing/2014/main" id="{4A44ED2E-7353-BE4C-348C-DA1B48EFE578}"/>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5;p27">
              <a:extLst>
                <a:ext uri="{FF2B5EF4-FFF2-40B4-BE49-F238E27FC236}">
                  <a16:creationId xmlns:a16="http://schemas.microsoft.com/office/drawing/2014/main" id="{918BD8F3-67EC-4051-741D-9DE1FF33A5F0}"/>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06;p27">
            <a:extLst>
              <a:ext uri="{FF2B5EF4-FFF2-40B4-BE49-F238E27FC236}">
                <a16:creationId xmlns:a16="http://schemas.microsoft.com/office/drawing/2014/main" id="{BB93BD70-44DE-7C0A-05BB-2B162843557B}"/>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Rectangle 10">
            <a:extLst>
              <a:ext uri="{FF2B5EF4-FFF2-40B4-BE49-F238E27FC236}">
                <a16:creationId xmlns:a16="http://schemas.microsoft.com/office/drawing/2014/main" id="{D5AD2183-C642-9C5D-E46B-E581F4642AB0}"/>
              </a:ext>
            </a:extLst>
          </p:cNvPr>
          <p:cNvSpPr/>
          <p:nvPr/>
        </p:nvSpPr>
        <p:spPr>
          <a:xfrm>
            <a:off x="323528" y="3291831"/>
            <a:ext cx="2736304" cy="1512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Roboto" panose="02000000000000000000" pitchFamily="2" charset="0"/>
                <a:ea typeface="Roboto" panose="02000000000000000000" pitchFamily="2" charset="0"/>
              </a:rPr>
              <a:t>To enable process automation &amp; process acceleration, the bank tasked me to</a:t>
            </a:r>
            <a:r>
              <a:rPr lang="en-GB" sz="1200" b="1" dirty="0">
                <a:solidFill>
                  <a:schemeClr val="tx1"/>
                </a:solidFill>
                <a:latin typeface="Roboto" panose="02000000000000000000" pitchFamily="2" charset="0"/>
                <a:ea typeface="Roboto" panose="02000000000000000000" pitchFamily="2" charset="0"/>
              </a:rPr>
              <a:t> develop a model to predict ID document submissions</a:t>
            </a:r>
            <a:endParaRPr lang="en-SG" sz="1200" dirty="0">
              <a:solidFill>
                <a:schemeClr val="tx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3273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323528" y="-535209"/>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720000" y="282574"/>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Problem Statement</a:t>
            </a:r>
            <a:endParaRPr sz="3200" dirty="0"/>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983431" y="989016"/>
            <a:ext cx="7177135" cy="345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dirty="0"/>
              <a:t>A digital bank in Singapore wants to </a:t>
            </a:r>
            <a:r>
              <a:rPr lang="en-SG" sz="1600" b="1" dirty="0"/>
              <a:t>shorten its account opening process </a:t>
            </a:r>
            <a:r>
              <a:rPr lang="en-SG" sz="1600" dirty="0"/>
              <a:t>by automating its customer identification (ID) validation process. Currently:</a:t>
            </a:r>
          </a:p>
        </p:txBody>
      </p:sp>
      <p:sp>
        <p:nvSpPr>
          <p:cNvPr id="25" name="TextBox 24">
            <a:extLst>
              <a:ext uri="{FF2B5EF4-FFF2-40B4-BE49-F238E27FC236}">
                <a16:creationId xmlns:a16="http://schemas.microsoft.com/office/drawing/2014/main" id="{D41A091C-E889-AE66-EB61-80EAF943B40C}"/>
              </a:ext>
            </a:extLst>
          </p:cNvPr>
          <p:cNvSpPr txBox="1"/>
          <p:nvPr/>
        </p:nvSpPr>
        <p:spPr>
          <a:xfrm>
            <a:off x="983430" y="4619912"/>
            <a:ext cx="6756921" cy="400110"/>
          </a:xfrm>
          <a:prstGeom prst="rect">
            <a:avLst/>
          </a:prstGeom>
          <a:noFill/>
        </p:spPr>
        <p:txBody>
          <a:bodyPr wrap="square">
            <a:spAutoFit/>
          </a:bodyPr>
          <a:lstStyle/>
          <a:p>
            <a:r>
              <a:rPr lang="en-GB" sz="1000" dirty="0"/>
              <a:t>*For reference: an incorrect photo submission to Singapore’s ICA may double the process time (</a:t>
            </a:r>
            <a:r>
              <a:rPr lang="en-GB" sz="1000" dirty="0">
                <a:hlinkClick r:id="rId3"/>
              </a:rPr>
              <a:t>The </a:t>
            </a:r>
            <a:r>
              <a:rPr lang="en-SG" sz="1000" dirty="0">
                <a:hlinkClick r:id="rId3"/>
              </a:rPr>
              <a:t>Straits Times, May 22</a:t>
            </a:r>
            <a:r>
              <a:rPr lang="en-GB" sz="1000" dirty="0"/>
              <a:t>): 2 weeks for NRIC, 4 weeks for passport</a:t>
            </a:r>
            <a:r>
              <a:rPr lang="en-SG" sz="1000" dirty="0"/>
              <a:t> (</a:t>
            </a:r>
            <a:r>
              <a:rPr lang="en-SG" sz="1000" dirty="0">
                <a:hlinkClick r:id="rId4"/>
              </a:rPr>
              <a:t>ICA, n.d.</a:t>
            </a:r>
            <a:r>
              <a:rPr lang="en-SG" sz="1000" dirty="0"/>
              <a:t>)</a:t>
            </a:r>
          </a:p>
        </p:txBody>
      </p:sp>
      <p:sp>
        <p:nvSpPr>
          <p:cNvPr id="356" name="TextBox 355">
            <a:extLst>
              <a:ext uri="{FF2B5EF4-FFF2-40B4-BE49-F238E27FC236}">
                <a16:creationId xmlns:a16="http://schemas.microsoft.com/office/drawing/2014/main" id="{7C03A2D0-EBB2-4CF2-64BF-0D5AFC62D6EF}"/>
              </a:ext>
            </a:extLst>
          </p:cNvPr>
          <p:cNvSpPr txBox="1"/>
          <p:nvPr/>
        </p:nvSpPr>
        <p:spPr>
          <a:xfrm>
            <a:off x="4283968" y="4227934"/>
            <a:ext cx="3384376" cy="307777"/>
          </a:xfrm>
          <a:prstGeom prst="rect">
            <a:avLst/>
          </a:prstGeom>
          <a:noFill/>
        </p:spPr>
        <p:txBody>
          <a:bodyPr wrap="square">
            <a:spAutoFit/>
          </a:bodyPr>
          <a:lstStyle/>
          <a:p>
            <a:pPr marL="0" lvl="0" indent="0" algn="l" rtl="0">
              <a:spcBef>
                <a:spcPts val="0"/>
              </a:spcBef>
              <a:spcAft>
                <a:spcPts val="0"/>
              </a:spcAft>
              <a:buNone/>
            </a:pPr>
            <a:r>
              <a:rPr lang="en-GB" b="1" dirty="0"/>
              <a:t>Processing time: 3 – 5 working days*</a:t>
            </a:r>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7994847"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a:extLst>
              <a:ext uri="{FF2B5EF4-FFF2-40B4-BE49-F238E27FC236}">
                <a16:creationId xmlns:a16="http://schemas.microsoft.com/office/drawing/2014/main" id="{3C973962-213E-A9C3-4682-12562BBA6063}"/>
              </a:ext>
            </a:extLst>
          </p:cNvPr>
          <p:cNvPicPr>
            <a:picLocks noChangeAspect="1"/>
          </p:cNvPicPr>
          <p:nvPr/>
        </p:nvPicPr>
        <p:blipFill>
          <a:blip r:embed="rId5"/>
          <a:stretch>
            <a:fillRect/>
          </a:stretch>
        </p:blipFill>
        <p:spPr>
          <a:xfrm>
            <a:off x="1245146" y="1625134"/>
            <a:ext cx="6653703" cy="2602800"/>
          </a:xfrm>
          <a:prstGeom prst="rect">
            <a:avLst/>
          </a:prstGeom>
        </p:spPr>
      </p:pic>
    </p:spTree>
    <p:extLst>
      <p:ext uri="{BB962C8B-B14F-4D97-AF65-F5344CB8AC3E}">
        <p14:creationId xmlns:p14="http://schemas.microsoft.com/office/powerpoint/2010/main" val="423261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7834542" y="-495150"/>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720000" y="282574"/>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Goal</a:t>
            </a:r>
            <a:endParaRPr sz="3200" dirty="0"/>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983431" y="989016"/>
            <a:ext cx="7177135" cy="345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b="1" dirty="0"/>
              <a:t>Using computer vision, automatically and quickly evaluate </a:t>
            </a:r>
            <a:r>
              <a:rPr lang="en-SG" sz="1600" dirty="0"/>
              <a:t>the submitted photo with the digital bank’s photo guidelines:</a:t>
            </a:r>
          </a:p>
        </p:txBody>
      </p:sp>
      <p:sp>
        <p:nvSpPr>
          <p:cNvPr id="356" name="TextBox 355">
            <a:extLst>
              <a:ext uri="{FF2B5EF4-FFF2-40B4-BE49-F238E27FC236}">
                <a16:creationId xmlns:a16="http://schemas.microsoft.com/office/drawing/2014/main" id="{7C03A2D0-EBB2-4CF2-64BF-0D5AFC62D6EF}"/>
              </a:ext>
            </a:extLst>
          </p:cNvPr>
          <p:cNvSpPr txBox="1"/>
          <p:nvPr/>
        </p:nvSpPr>
        <p:spPr>
          <a:xfrm>
            <a:off x="4283968" y="4227934"/>
            <a:ext cx="3384376" cy="523220"/>
          </a:xfrm>
          <a:prstGeom prst="rect">
            <a:avLst/>
          </a:prstGeom>
          <a:noFill/>
        </p:spPr>
        <p:txBody>
          <a:bodyPr wrap="square">
            <a:spAutoFit/>
          </a:bodyPr>
          <a:lstStyle/>
          <a:p>
            <a:pPr marL="0" lvl="0" indent="0" algn="ctr" rtl="0">
              <a:spcBef>
                <a:spcPts val="0"/>
              </a:spcBef>
              <a:spcAft>
                <a:spcPts val="0"/>
              </a:spcAft>
              <a:buNone/>
            </a:pPr>
            <a:r>
              <a:rPr lang="en-GB" b="1" dirty="0"/>
              <a:t>Processing time: </a:t>
            </a:r>
            <a:r>
              <a:rPr lang="en-GB" b="1" dirty="0">
                <a:solidFill>
                  <a:srgbClr val="00B050"/>
                </a:solidFill>
              </a:rPr>
              <a:t>&lt;1 min</a:t>
            </a:r>
          </a:p>
          <a:p>
            <a:pPr marL="0" lvl="0" indent="0" algn="l" rtl="0">
              <a:spcBef>
                <a:spcPts val="0"/>
              </a:spcBef>
              <a:spcAft>
                <a:spcPts val="0"/>
              </a:spcAft>
              <a:buNone/>
            </a:pPr>
            <a:endParaRPr lang="en-GB" dirty="0"/>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542565" y="4006198"/>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391533" y="4157276"/>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ED69D662-A94C-18C0-A063-79930D0B3F5D}"/>
              </a:ext>
            </a:extLst>
          </p:cNvPr>
          <p:cNvSpPr/>
          <p:nvPr/>
        </p:nvSpPr>
        <p:spPr>
          <a:xfrm>
            <a:off x="1403648" y="4587974"/>
            <a:ext cx="6495201" cy="3623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Challenge: multi-class object detection in images</a:t>
            </a:r>
            <a:endParaRPr lang="en-SG" b="1" u="sng" dirty="0">
              <a:solidFill>
                <a:schemeClr val="tx1"/>
              </a:solidFill>
            </a:endParaRPr>
          </a:p>
        </p:txBody>
      </p:sp>
      <p:pic>
        <p:nvPicPr>
          <p:cNvPr id="2" name="Picture 1">
            <a:extLst>
              <a:ext uri="{FF2B5EF4-FFF2-40B4-BE49-F238E27FC236}">
                <a16:creationId xmlns:a16="http://schemas.microsoft.com/office/drawing/2014/main" id="{9926DE6C-78C7-4E71-39D7-87B88647358C}"/>
              </a:ext>
            </a:extLst>
          </p:cNvPr>
          <p:cNvPicPr>
            <a:picLocks noChangeAspect="1"/>
          </p:cNvPicPr>
          <p:nvPr/>
        </p:nvPicPr>
        <p:blipFill>
          <a:blip r:embed="rId3"/>
          <a:stretch>
            <a:fillRect/>
          </a:stretch>
        </p:blipFill>
        <p:spPr>
          <a:xfrm>
            <a:off x="1245146" y="1625134"/>
            <a:ext cx="6653703" cy="2602800"/>
          </a:xfrm>
          <a:prstGeom prst="rect">
            <a:avLst/>
          </a:prstGeom>
        </p:spPr>
      </p:pic>
      <p:sp>
        <p:nvSpPr>
          <p:cNvPr id="5" name="Google Shape;404;p29">
            <a:extLst>
              <a:ext uri="{FF2B5EF4-FFF2-40B4-BE49-F238E27FC236}">
                <a16:creationId xmlns:a16="http://schemas.microsoft.com/office/drawing/2014/main" id="{31607E21-C1EB-92B0-0297-C261729CCC04}"/>
              </a:ext>
            </a:extLst>
          </p:cNvPr>
          <p:cNvSpPr/>
          <p:nvPr/>
        </p:nvSpPr>
        <p:spPr>
          <a:xfrm rot="14230069">
            <a:off x="211563" y="3925370"/>
            <a:ext cx="168770" cy="16877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24573"/>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1333</TotalTime>
  <Words>2079</Words>
  <Application>Microsoft Office PowerPoint</Application>
  <PresentationFormat>On-screen Show (16:9)</PresentationFormat>
  <Paragraphs>270</Paragraphs>
  <Slides>38</Slides>
  <Notes>33</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Wingdings</vt:lpstr>
      <vt:lpstr>Nunito Light</vt:lpstr>
      <vt:lpstr>Bebas Neue</vt:lpstr>
      <vt:lpstr>Roboto</vt:lpstr>
      <vt:lpstr>Arial</vt:lpstr>
      <vt:lpstr>Playfair Display ExtraBold</vt:lpstr>
      <vt:lpstr>Minimalist Business Basic Template by Slidesgo</vt:lpstr>
      <vt:lpstr>Identifying ID Submissions using Computer Vision</vt:lpstr>
      <vt:lpstr>Executive Summary</vt:lpstr>
      <vt:lpstr>Indonesia has Huge Untapped Banking Market, but ID Verification is Laborious &amp; Time-Consuming</vt:lpstr>
      <vt:lpstr>Problem Statement</vt:lpstr>
      <vt:lpstr>Currently, ID Verification takes: 3 – 5 Working Days</vt:lpstr>
      <vt:lpstr>Goal: To Reduce to &lt;30 Seconds for Each Submission</vt:lpstr>
      <vt:lpstr>Goal: To Reduce to &lt;30 Seconds</vt:lpstr>
      <vt:lpstr>Problem Statement</vt:lpstr>
      <vt:lpstr>Goal</vt:lpstr>
      <vt:lpstr>PowerPoint Presentation</vt:lpstr>
      <vt:lpstr>PowerPoint Presentation</vt:lpstr>
      <vt:lpstr>PowerPoint Presentation</vt:lpstr>
      <vt:lpstr>PowerPoint Presentation</vt:lpstr>
      <vt:lpstr>Baseline Model</vt:lpstr>
      <vt:lpstr>Improved Model 1</vt:lpstr>
      <vt:lpstr>Improved Model 2</vt:lpstr>
      <vt:lpstr>Summary</vt:lpstr>
      <vt:lpstr>Limitations &amp; Areas for Improvement</vt:lpstr>
      <vt:lpstr>*Stretch Goal*</vt:lpstr>
      <vt:lpstr>Thanks!</vt:lpstr>
      <vt:lpstr>Resources: </vt:lpstr>
      <vt:lpstr>Annex A: Dataset</vt:lpstr>
      <vt:lpstr>Annex: Brief History of YOLO</vt:lpstr>
      <vt:lpstr>Annex: Why YOLO and Not Other Models?</vt:lpstr>
      <vt:lpstr>Annex: Why YOLOv5l (Large)?</vt:lpstr>
      <vt:lpstr>Annex: YOLOv5 Architecture</vt:lpstr>
      <vt:lpstr>Annex: Single-Shot Object Detection</vt:lpstr>
      <vt:lpstr>Annex: YOLOv5 Loss Functions</vt:lpstr>
      <vt:lpstr>Annex: Mosaic Data Augmentation</vt:lpstr>
      <vt:lpstr>Annex: Auto Learning Bounding Box Anchors</vt:lpstr>
      <vt:lpstr>Annex: Non-Maximum Suppression</vt:lpstr>
      <vt:lpstr>Annex: Intersection over Union (IoU)</vt:lpstr>
      <vt:lpstr>Annex: Mean Average Precision (mAP)</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Validating ID Submissions using Machine Vision</dc:title>
  <dc:creator>Almond</dc:creator>
  <cp:lastModifiedBy>Edmond Ang</cp:lastModifiedBy>
  <cp:revision>60</cp:revision>
  <dcterms:modified xsi:type="dcterms:W3CDTF">2023-03-01T01:43:07Z</dcterms:modified>
</cp:coreProperties>
</file>